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4" r:id="rId1"/>
  </p:sldMasterIdLst>
  <p:notesMasterIdLst>
    <p:notesMasterId r:id="rId34"/>
  </p:notesMasterIdLst>
  <p:sldIdLst>
    <p:sldId id="337" r:id="rId2"/>
    <p:sldId id="324" r:id="rId3"/>
    <p:sldId id="350" r:id="rId4"/>
    <p:sldId id="351" r:id="rId5"/>
    <p:sldId id="352" r:id="rId6"/>
    <p:sldId id="353" r:id="rId7"/>
    <p:sldId id="361" r:id="rId8"/>
    <p:sldId id="355" r:id="rId9"/>
    <p:sldId id="359" r:id="rId10"/>
    <p:sldId id="360" r:id="rId11"/>
    <p:sldId id="357" r:id="rId12"/>
    <p:sldId id="358" r:id="rId13"/>
    <p:sldId id="356" r:id="rId14"/>
    <p:sldId id="354" r:id="rId15"/>
    <p:sldId id="323" r:id="rId16"/>
    <p:sldId id="349" r:id="rId17"/>
    <p:sldId id="272" r:id="rId18"/>
    <p:sldId id="278" r:id="rId19"/>
    <p:sldId id="279" r:id="rId20"/>
    <p:sldId id="280" r:id="rId21"/>
    <p:sldId id="281" r:id="rId22"/>
    <p:sldId id="282" r:id="rId23"/>
    <p:sldId id="283" r:id="rId24"/>
    <p:sldId id="284" r:id="rId25"/>
    <p:sldId id="339" r:id="rId26"/>
    <p:sldId id="285" r:id="rId27"/>
    <p:sldId id="286" r:id="rId28"/>
    <p:sldId id="287" r:id="rId29"/>
    <p:sldId id="288" r:id="rId30"/>
    <p:sldId id="318" r:id="rId31"/>
    <p:sldId id="338" r:id="rId32"/>
    <p:sldId id="34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448DF4-B4B0-DA44-BCC2-179141F8521C}">
          <p14:sldIdLst>
            <p14:sldId id="337"/>
            <p14:sldId id="324"/>
            <p14:sldId id="350"/>
          </p14:sldIdLst>
        </p14:section>
        <p14:section name="Functional API" id="{4129A151-4CE4-7A42-A150-AA0C7B85DC29}">
          <p14:sldIdLst>
            <p14:sldId id="351"/>
            <p14:sldId id="352"/>
            <p14:sldId id="353"/>
            <p14:sldId id="361"/>
          </p14:sldIdLst>
        </p14:section>
        <p14:section name="Callback Functions" id="{89F63ED4-C67D-244D-9BE8-AC84983E17D8}">
          <p14:sldIdLst>
            <p14:sldId id="355"/>
            <p14:sldId id="359"/>
            <p14:sldId id="360"/>
          </p14:sldIdLst>
        </p14:section>
        <p14:section name="TF Datasets" id="{25210BCC-20C1-F843-9BAF-F3A55D973350}">
          <p14:sldIdLst>
            <p14:sldId id="357"/>
          </p14:sldIdLst>
        </p14:section>
        <p14:section name="Attention Layers" id="{4676ED2F-3B4F-BB41-AFDA-CC2F33A64E58}">
          <p14:sldIdLst>
            <p14:sldId id="358"/>
          </p14:sldIdLst>
        </p14:section>
        <p14:section name="Transformers" id="{411C826C-87C2-5148-AADC-CC9CF76518ED}">
          <p14:sldIdLst>
            <p14:sldId id="356"/>
            <p14:sldId id="354"/>
          </p14:sldIdLst>
        </p14:section>
        <p14:section name="Resources" id="{EDBB3A84-9B16-D04D-9B16-D08503CDFD56}">
          <p14:sldIdLst>
            <p14:sldId id="323"/>
            <p14:sldId id="349"/>
          </p14:sldIdLst>
        </p14:section>
        <p14:section name="Extra Slides" id="{76916F1E-8477-A64F-A239-4A57115B70DE}">
          <p14:sldIdLst>
            <p14:sldId id="272"/>
            <p14:sldId id="278"/>
            <p14:sldId id="279"/>
            <p14:sldId id="280"/>
            <p14:sldId id="281"/>
            <p14:sldId id="282"/>
            <p14:sldId id="283"/>
            <p14:sldId id="284"/>
            <p14:sldId id="339"/>
            <p14:sldId id="285"/>
            <p14:sldId id="286"/>
            <p14:sldId id="287"/>
            <p14:sldId id="288"/>
            <p14:sldId id="318"/>
            <p14:sldId id="338"/>
            <p14:sldId id="34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499"/>
    <a:srgbClr val="FF8B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04"/>
    <p:restoredTop sz="97103" autoAdjust="0"/>
  </p:normalViewPr>
  <p:slideViewPr>
    <p:cSldViewPr snapToGrid="0" snapToObjects="1">
      <p:cViewPr varScale="1">
        <p:scale>
          <a:sx n="138" d="100"/>
          <a:sy n="138" d="100"/>
        </p:scale>
        <p:origin x="208" y="1176"/>
      </p:cViewPr>
      <p:guideLst>
        <p:guide orient="horz" pos="2160"/>
        <p:guide pos="3840"/>
      </p:guideLst>
    </p:cSldViewPr>
  </p:slideViewPr>
  <p:outlineViewPr>
    <p:cViewPr>
      <p:scale>
        <a:sx n="33" d="100"/>
        <a:sy n="33" d="100"/>
      </p:scale>
      <p:origin x="0" y="-3844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340219-C280-0C40-BF71-F51726623D9E}"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5841F-D1FB-F745-A920-7DE3297431B1}" type="slidenum">
              <a:rPr lang="en-US" smtClean="0"/>
              <a:t>‹#›</a:t>
            </a:fld>
            <a:endParaRPr lang="en-US"/>
          </a:p>
        </p:txBody>
      </p:sp>
    </p:spTree>
    <p:extLst>
      <p:ext uri="{BB962C8B-B14F-4D97-AF65-F5344CB8AC3E}">
        <p14:creationId xmlns:p14="http://schemas.microsoft.com/office/powerpoint/2010/main" val="1660679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can be skipped if low on time</a:t>
            </a:r>
          </a:p>
        </p:txBody>
      </p:sp>
      <p:sp>
        <p:nvSpPr>
          <p:cNvPr id="4" name="Slide Number Placeholder 3"/>
          <p:cNvSpPr>
            <a:spLocks noGrp="1"/>
          </p:cNvSpPr>
          <p:nvPr>
            <p:ph type="sldNum" sz="quarter" idx="10"/>
          </p:nvPr>
        </p:nvSpPr>
        <p:spPr/>
        <p:txBody>
          <a:bodyPr/>
          <a:lstStyle/>
          <a:p>
            <a:fld id="{6805841F-D1FB-F745-A920-7DE3297431B1}" type="slidenum">
              <a:rPr lang="en-US" smtClean="0"/>
              <a:t>17</a:t>
            </a:fld>
            <a:endParaRPr lang="en-US"/>
          </a:p>
        </p:txBody>
      </p:sp>
    </p:spTree>
    <p:extLst>
      <p:ext uri="{BB962C8B-B14F-4D97-AF65-F5344CB8AC3E}">
        <p14:creationId xmlns:p14="http://schemas.microsoft.com/office/powerpoint/2010/main" val="298155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BH-SNE reveals local and global structure of the spatial transcriptome of the brain.</a:t>
            </a:r>
          </a:p>
          <a:p>
            <a:r>
              <a:rPr lang="en-US" dirty="0"/>
              <a:t>•</a:t>
            </a:r>
            <a:r>
              <a:rPr lang="en-US" dirty="0">
                <a:effectLst/>
              </a:rPr>
              <a:t>BH-SNE maps are highly consistent between mouse and between human datasets.</a:t>
            </a:r>
          </a:p>
          <a:p>
            <a:r>
              <a:rPr lang="en-US" dirty="0"/>
              <a:t>•</a:t>
            </a:r>
            <a:r>
              <a:rPr lang="en-US" dirty="0">
                <a:effectLst/>
              </a:rPr>
              <a:t>BH-SNE is superior to PCA and </a:t>
            </a:r>
            <a:r>
              <a:rPr lang="en-US" dirty="0" err="1">
                <a:effectLst/>
              </a:rPr>
              <a:t>cMDS</a:t>
            </a:r>
            <a:r>
              <a:rPr lang="en-US" dirty="0">
                <a:effectLst/>
              </a:rPr>
              <a:t> in separating anatomical regions in 2D </a:t>
            </a:r>
            <a:r>
              <a:rPr lang="en-US" dirty="0" err="1">
                <a:effectLst/>
              </a:rPr>
              <a:t>embeddings</a:t>
            </a:r>
            <a:r>
              <a:rPr lang="en-US" dirty="0">
                <a:effectLst/>
              </a:rPr>
              <a:t>.</a:t>
            </a:r>
          </a:p>
          <a:p>
            <a:r>
              <a:rPr lang="en-US" dirty="0"/>
              <a:t>•</a:t>
            </a:r>
            <a:r>
              <a:rPr lang="en-US" dirty="0">
                <a:effectLst/>
              </a:rPr>
              <a:t>Anatomical separation of gene expression is quantified by Jensen–Shannon divergences.</a:t>
            </a:r>
          </a:p>
          <a:p>
            <a:r>
              <a:rPr lang="en-US" dirty="0"/>
              <a:t>•</a:t>
            </a:r>
            <a:r>
              <a:rPr lang="en-US" dirty="0">
                <a:effectLst/>
              </a:rPr>
              <a:t>BH-SNE retains and detects non-anatomical inter-slice and inter-donor differences.</a:t>
            </a:r>
          </a:p>
          <a:p>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29</a:t>
            </a:fld>
            <a:endParaRPr lang="en-US"/>
          </a:p>
        </p:txBody>
      </p:sp>
    </p:spTree>
    <p:extLst>
      <p:ext uri="{BB962C8B-B14F-4D97-AF65-F5344CB8AC3E}">
        <p14:creationId xmlns:p14="http://schemas.microsoft.com/office/powerpoint/2010/main" val="1262976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5841F-D1FB-F745-A920-7DE3297431B1}" type="slidenum">
              <a:rPr lang="en-US" smtClean="0"/>
              <a:t>30</a:t>
            </a:fld>
            <a:endParaRPr lang="en-US"/>
          </a:p>
        </p:txBody>
      </p:sp>
    </p:spTree>
    <p:extLst>
      <p:ext uri="{BB962C8B-B14F-4D97-AF65-F5344CB8AC3E}">
        <p14:creationId xmlns:p14="http://schemas.microsoft.com/office/powerpoint/2010/main" val="137111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05841F-D1FB-F745-A920-7DE3297431B1}" type="slidenum">
              <a:rPr lang="en-US" smtClean="0"/>
              <a:t>18</a:t>
            </a:fld>
            <a:endParaRPr lang="en-US"/>
          </a:p>
        </p:txBody>
      </p:sp>
    </p:spTree>
    <p:extLst>
      <p:ext uri="{BB962C8B-B14F-4D97-AF65-F5344CB8AC3E}">
        <p14:creationId xmlns:p14="http://schemas.microsoft.com/office/powerpoint/2010/main" val="785151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19</a:t>
            </a:fld>
            <a:endParaRPr lang="en-US"/>
          </a:p>
        </p:txBody>
      </p:sp>
    </p:spTree>
    <p:extLst>
      <p:ext uri="{BB962C8B-B14F-4D97-AF65-F5344CB8AC3E}">
        <p14:creationId xmlns:p14="http://schemas.microsoft.com/office/powerpoint/2010/main" val="112984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 bio examples using t-</a:t>
            </a:r>
            <a:r>
              <a:rPr lang="en-US" sz="1200" kern="1200" dirty="0" err="1">
                <a:solidFill>
                  <a:schemeClr val="tx1"/>
                </a:solidFill>
                <a:effectLst/>
                <a:latin typeface="+mn-lt"/>
                <a:ea typeface="+mn-ea"/>
                <a:cs typeface="+mn-cs"/>
              </a:rPr>
              <a:t>sne</a:t>
            </a:r>
            <a:r>
              <a:rPr lang="en-US" sz="120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Shekhar</a:t>
            </a:r>
            <a:r>
              <a:rPr lang="en-US" sz="1200" kern="1200" dirty="0">
                <a:solidFill>
                  <a:schemeClr val="tx1"/>
                </a:solidFill>
                <a:effectLst/>
                <a:latin typeface="+mn-lt"/>
                <a:ea typeface="+mn-ea"/>
                <a:cs typeface="+mn-cs"/>
              </a:rPr>
              <a:t> et al – differentiate between cellular phenotypes related</a:t>
            </a:r>
            <a:r>
              <a:rPr lang="en-US" sz="1200" kern="1200" baseline="0" dirty="0">
                <a:solidFill>
                  <a:schemeClr val="tx1"/>
                </a:solidFill>
                <a:effectLst/>
                <a:latin typeface="+mn-lt"/>
                <a:ea typeface="+mn-ea"/>
                <a:cs typeface="+mn-cs"/>
              </a:rPr>
              <a:t> to the</a:t>
            </a:r>
            <a:r>
              <a:rPr lang="en-US" sz="1200" kern="1200" dirty="0">
                <a:solidFill>
                  <a:schemeClr val="tx1"/>
                </a:solidFill>
                <a:effectLst/>
                <a:latin typeface="+mn-lt"/>
                <a:ea typeface="+mn-ea"/>
                <a:cs typeface="+mn-cs"/>
              </a:rPr>
              <a:t> immune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system using mass cytometry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Ji et all used it to analyze relationships between gene expression and neuroanatomy in mouse brains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Fonville</a:t>
            </a:r>
            <a:r>
              <a:rPr lang="en-US" sz="1200" kern="1200" baseline="0" dirty="0">
                <a:solidFill>
                  <a:schemeClr val="tx1"/>
                </a:solidFill>
                <a:effectLst/>
                <a:latin typeface="+mn-lt"/>
                <a:ea typeface="+mn-ea"/>
                <a:cs typeface="+mn-cs"/>
              </a:rPr>
              <a:t> showed it outperformed PCA to model mass spec imaging data </a:t>
            </a:r>
            <a:endParaRPr lang="en-US" dirty="0"/>
          </a:p>
          <a:p>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22</a:t>
            </a:fld>
            <a:endParaRPr lang="en-US"/>
          </a:p>
        </p:txBody>
      </p:sp>
    </p:spTree>
    <p:extLst>
      <p:ext uri="{BB962C8B-B14F-4D97-AF65-F5344CB8AC3E}">
        <p14:creationId xmlns:p14="http://schemas.microsoft.com/office/powerpoint/2010/main" val="150965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KL measures how one probability distribution diverges from a second expected probability distribution. Divergence of of 0 indicates = near identical</a:t>
            </a:r>
            <a:r>
              <a:rPr lang="en-US" sz="1200" b="0" i="0" kern="1200" baseline="0" dirty="0">
                <a:solidFill>
                  <a:schemeClr val="tx1"/>
                </a:solidFill>
                <a:effectLst/>
                <a:latin typeface="+mn-lt"/>
                <a:ea typeface="+mn-ea"/>
                <a:cs typeface="+mn-cs"/>
              </a:rPr>
              <a:t> dist. While 1 indicates fundamentally diff. distributions.</a:t>
            </a:r>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23</a:t>
            </a:fld>
            <a:endParaRPr lang="en-US"/>
          </a:p>
        </p:txBody>
      </p:sp>
    </p:spTree>
    <p:extLst>
      <p:ext uri="{BB962C8B-B14F-4D97-AF65-F5344CB8AC3E}">
        <p14:creationId xmlns:p14="http://schemas.microsoft.com/office/powerpoint/2010/main" val="34722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24</a:t>
            </a:fld>
            <a:endParaRPr lang="en-US"/>
          </a:p>
        </p:txBody>
      </p:sp>
    </p:spTree>
    <p:extLst>
      <p:ext uri="{BB962C8B-B14F-4D97-AF65-F5344CB8AC3E}">
        <p14:creationId xmlns:p14="http://schemas.microsoft.com/office/powerpoint/2010/main" val="1847320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perplexity between 5-50</a:t>
            </a:r>
          </a:p>
          <a:p>
            <a:r>
              <a:rPr lang="en-US" dirty="0"/>
              <a:t>Theta is the Barnes Hut</a:t>
            </a:r>
            <a:r>
              <a:rPr lang="en-US" baseline="0" dirty="0"/>
              <a:t> tuning parameter, 0=</a:t>
            </a:r>
            <a:r>
              <a:rPr lang="en-US" baseline="0" dirty="0" err="1"/>
              <a:t>Oirignal</a:t>
            </a:r>
            <a:r>
              <a:rPr lang="en-US" baseline="0" dirty="0"/>
              <a:t> algorithm </a:t>
            </a:r>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26</a:t>
            </a:fld>
            <a:endParaRPr lang="en-US"/>
          </a:p>
        </p:txBody>
      </p:sp>
    </p:spTree>
    <p:extLst>
      <p:ext uri="{BB962C8B-B14F-4D97-AF65-F5344CB8AC3E}">
        <p14:creationId xmlns:p14="http://schemas.microsoft.com/office/powerpoint/2010/main" val="119579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Perplexity is scaling the bandwidth</a:t>
            </a:r>
            <a:r>
              <a:rPr lang="en-US" baseline="0" dirty="0"/>
              <a:t> of the Gaussian (sigma)</a:t>
            </a:r>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27</a:t>
            </a:fld>
            <a:endParaRPr lang="en-US"/>
          </a:p>
        </p:txBody>
      </p:sp>
    </p:spTree>
    <p:extLst>
      <p:ext uri="{BB962C8B-B14F-4D97-AF65-F5344CB8AC3E}">
        <p14:creationId xmlns:p14="http://schemas.microsoft.com/office/powerpoint/2010/main" val="678620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 1. Coronal mouse brain transcriptome similarities. (a) BH-SNE map of the mouse coronal data initialized with 10 principal components and colored by anatomical region labels from the Allen Reference Atlas: cortex (</a:t>
            </a:r>
            <a:r>
              <a:rPr lang="en-US" sz="1200" kern="1200" dirty="0" err="1">
                <a:solidFill>
                  <a:schemeClr val="tx1"/>
                </a:solidFill>
                <a:effectLst/>
                <a:latin typeface="+mn-lt"/>
                <a:ea typeface="+mn-ea"/>
                <a:cs typeface="+mn-cs"/>
              </a:rPr>
              <a:t>Isocortex</a:t>
            </a:r>
            <a:r>
              <a:rPr lang="en-US" sz="1200" kern="1200" dirty="0">
                <a:solidFill>
                  <a:schemeClr val="tx1"/>
                </a:solidFill>
                <a:effectLst/>
                <a:latin typeface="+mn-lt"/>
                <a:ea typeface="+mn-ea"/>
                <a:cs typeface="+mn-cs"/>
              </a:rPr>
              <a:t>), olfactory areas (OLF), hippocampal formation (HPF), cortical </a:t>
            </a:r>
            <a:r>
              <a:rPr lang="en-US" sz="1200" kern="1200" dirty="0" err="1">
                <a:solidFill>
                  <a:schemeClr val="tx1"/>
                </a:solidFill>
                <a:effectLst/>
                <a:latin typeface="+mn-lt"/>
                <a:ea typeface="+mn-ea"/>
                <a:cs typeface="+mn-cs"/>
              </a:rPr>
              <a:t>subplate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CTXsp</a:t>
            </a:r>
            <a:r>
              <a:rPr lang="en-US" sz="1200" kern="1200" dirty="0">
                <a:solidFill>
                  <a:schemeClr val="tx1"/>
                </a:solidFill>
                <a:effectLst/>
                <a:latin typeface="+mn-lt"/>
                <a:ea typeface="+mn-ea"/>
                <a:cs typeface="+mn-cs"/>
              </a:rPr>
              <a:t>), striatum (STR), palladium (PAL), cerebellum (CB), thalamus (TH), hypothalamus (HY), midbrain (MB), pons (P), and medulla (MY). (b) The mouse coronal data mapped back to the 3D volume of the mouse atlas (3 views) and colored by the </a:t>
            </a:r>
            <a:r>
              <a:rPr lang="en-US" sz="1200" kern="1200" dirty="0" err="1">
                <a:solidFill>
                  <a:schemeClr val="tx1"/>
                </a:solidFill>
                <a:effectLst/>
                <a:latin typeface="+mn-lt"/>
                <a:ea typeface="+mn-ea"/>
                <a:cs typeface="+mn-cs"/>
              </a:rPr>
              <a:t>L⁄a⁄b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colormap</a:t>
            </a:r>
            <a:r>
              <a:rPr lang="en-US" sz="1200" kern="1200" dirty="0">
                <a:solidFill>
                  <a:schemeClr val="tx1"/>
                </a:solidFill>
                <a:effectLst/>
                <a:latin typeface="+mn-lt"/>
                <a:ea typeface="+mn-ea"/>
                <a:cs typeface="+mn-cs"/>
              </a:rPr>
              <a:t> of the BH-SNE mapping at a constant L⁄ value. (c) Divergence plot for BH-SNE showing the similarity between pairs of neuroanatomical regions. A higher divergence value (lighter colors) indicates better separation between a pair of neuroanatomical regions in the 2D BH-SNE map. (d) The first two PCA components of the mouse coronal data colored by anatomical region labels from the Allen Reference Atlas. (e) The mouse coronal data mapped back to the 3D volume of the mouse atlas (3 views) and colored by the </a:t>
            </a:r>
            <a:r>
              <a:rPr lang="en-US" sz="1200" kern="1200" dirty="0" err="1">
                <a:solidFill>
                  <a:schemeClr val="tx1"/>
                </a:solidFill>
                <a:effectLst/>
                <a:latin typeface="+mn-lt"/>
                <a:ea typeface="+mn-ea"/>
                <a:cs typeface="+mn-cs"/>
              </a:rPr>
              <a:t>L⁄a⁄b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colormap</a:t>
            </a:r>
            <a:r>
              <a:rPr lang="en-US" sz="1200" kern="1200" dirty="0">
                <a:solidFill>
                  <a:schemeClr val="tx1"/>
                </a:solidFill>
                <a:effectLst/>
                <a:latin typeface="+mn-lt"/>
                <a:ea typeface="+mn-ea"/>
                <a:cs typeface="+mn-cs"/>
              </a:rPr>
              <a:t> of the PCA mapping. (f) Divergence plot for PCA showing the similarity between pairs of neuroanatomical regions. A higher divergence value (lighter colors) indicates better separation between a pair of neuroanatomical regions in the 2D PCA map. </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F0AB2CEE-ED52-3047-8D9F-F54887C0EFB5}" type="slidenum">
              <a:rPr lang="en-US" smtClean="0"/>
              <a:t>28</a:t>
            </a:fld>
            <a:endParaRPr lang="en-US"/>
          </a:p>
        </p:txBody>
      </p:sp>
    </p:spTree>
    <p:extLst>
      <p:ext uri="{BB962C8B-B14F-4D97-AF65-F5344CB8AC3E}">
        <p14:creationId xmlns:p14="http://schemas.microsoft.com/office/powerpoint/2010/main" val="1135048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9" name="Title 8"/>
          <p:cNvSpPr>
            <a:spLocks noGrp="1"/>
          </p:cNvSpPr>
          <p:nvPr>
            <p:ph type="ctrTitle"/>
          </p:nvPr>
        </p:nvSpPr>
        <p:spPr bwMode="auto">
          <a:xfrm>
            <a:off x="1011936" y="2133600"/>
            <a:ext cx="8631936" cy="13716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4800" b="1" i="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kumimoji="0" lang="en-US" dirty="0"/>
              <a:t>Click to edit Master title style</a:t>
            </a:r>
          </a:p>
        </p:txBody>
      </p:sp>
      <p:sp>
        <p:nvSpPr>
          <p:cNvPr id="17" name="Subtitle 16"/>
          <p:cNvSpPr>
            <a:spLocks noGrp="1"/>
          </p:cNvSpPr>
          <p:nvPr>
            <p:ph type="subTitle" idx="1"/>
          </p:nvPr>
        </p:nvSpPr>
        <p:spPr>
          <a:xfrm>
            <a:off x="1011936" y="1549400"/>
            <a:ext cx="8631936" cy="457200"/>
          </a:xfrm>
        </p:spPr>
        <p:txBody>
          <a:bodyPr lIns="0" rIns="18288">
            <a:normAutofit/>
          </a:bodyPr>
          <a:lstStyle>
            <a:lvl1pPr marL="0" marR="60958" indent="0" algn="l">
              <a:buNone/>
              <a:defRPr sz="32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kumimoji="0" lang="en-US" dirty="0"/>
              <a:t>Click to edit Master subtitle style</a:t>
            </a:r>
          </a:p>
        </p:txBody>
      </p:sp>
      <p:sp>
        <p:nvSpPr>
          <p:cNvPr id="8" name="Text Placeholder 7"/>
          <p:cNvSpPr>
            <a:spLocks noGrp="1"/>
          </p:cNvSpPr>
          <p:nvPr>
            <p:ph type="body" sz="quarter" idx="13"/>
          </p:nvPr>
        </p:nvSpPr>
        <p:spPr>
          <a:xfrm>
            <a:off x="1011936" y="4645152"/>
            <a:ext cx="8631936" cy="457200"/>
          </a:xfrm>
        </p:spPr>
        <p:txBody>
          <a:bodyPr>
            <a:noAutofit/>
          </a:bodyPr>
          <a:lstStyle>
            <a:lvl1pPr>
              <a:buNone/>
              <a:defRPr sz="2133" b="0" i="0">
                <a:latin typeface="Open Sans" panose="020B0606030504020204" pitchFamily="34" charset="0"/>
                <a:ea typeface="Open Sans" panose="020B0606030504020204" pitchFamily="34" charset="0"/>
                <a:cs typeface="Open Sans" panose="020B0606030504020204" pitchFamily="34" charset="0"/>
              </a:defRPr>
            </a:lvl1pPr>
            <a:lvl2pPr>
              <a:defRPr sz="2133"/>
            </a:lvl2pPr>
            <a:lvl3pPr>
              <a:defRPr sz="2133"/>
            </a:lvl3pPr>
            <a:lvl4pPr>
              <a:defRPr sz="2133"/>
            </a:lvl4pPr>
            <a:lvl5pPr>
              <a:defRPr sz="2133"/>
            </a:lvl5pPr>
          </a:lstStyle>
          <a:p>
            <a:pPr lvl="0"/>
            <a:r>
              <a:rPr lang="en-US" dirty="0"/>
              <a:t>Click to edit Master text styles</a:t>
            </a:r>
          </a:p>
        </p:txBody>
      </p:sp>
      <p:sp>
        <p:nvSpPr>
          <p:cNvPr id="10" name="Text Placeholder 7"/>
          <p:cNvSpPr>
            <a:spLocks noGrp="1"/>
          </p:cNvSpPr>
          <p:nvPr>
            <p:ph type="body" sz="quarter" idx="14"/>
          </p:nvPr>
        </p:nvSpPr>
        <p:spPr bwMode="gray">
          <a:xfrm>
            <a:off x="4876800" y="5867400"/>
            <a:ext cx="6912864" cy="301752"/>
          </a:xfrm>
        </p:spPr>
        <p:txBody>
          <a:bodyPr>
            <a:noAutofit/>
          </a:bodyPr>
          <a:lstStyle>
            <a:lvl1pPr>
              <a:buNone/>
              <a:defRPr sz="2400" b="1">
                <a:solidFill>
                  <a:schemeClr val="bg1"/>
                </a:solidFill>
              </a:defRPr>
            </a:lvl1pPr>
            <a:lvl2pPr>
              <a:defRPr sz="2133"/>
            </a:lvl2pPr>
            <a:lvl3pPr>
              <a:defRPr sz="2133"/>
            </a:lvl3pPr>
            <a:lvl4pPr>
              <a:defRPr sz="2133"/>
            </a:lvl4pPr>
            <a:lvl5pPr>
              <a:defRPr sz="2133"/>
            </a:lvl5pPr>
          </a:lstStyle>
          <a:p>
            <a:pPr lvl="0"/>
            <a:r>
              <a:rPr lang="en-US" dirty="0"/>
              <a:t>Click to edit Master text styles</a:t>
            </a:r>
          </a:p>
        </p:txBody>
      </p:sp>
      <p:sp>
        <p:nvSpPr>
          <p:cNvPr id="11" name="Text Placeholder 7"/>
          <p:cNvSpPr>
            <a:spLocks noGrp="1"/>
          </p:cNvSpPr>
          <p:nvPr>
            <p:ph type="body" sz="quarter" idx="15"/>
          </p:nvPr>
        </p:nvSpPr>
        <p:spPr bwMode="gray">
          <a:xfrm>
            <a:off x="4876800" y="6236208"/>
            <a:ext cx="6912864" cy="539496"/>
          </a:xfrm>
        </p:spPr>
        <p:txBody>
          <a:bodyPr>
            <a:noAutofit/>
          </a:bodyPr>
          <a:lstStyle>
            <a:lvl1pPr>
              <a:buNone/>
              <a:defRPr sz="1867" b="0">
                <a:solidFill>
                  <a:schemeClr val="bg1"/>
                </a:solidFill>
              </a:defRPr>
            </a:lvl1pPr>
            <a:lvl2pPr>
              <a:defRPr sz="2133"/>
            </a:lvl2pPr>
            <a:lvl3pPr>
              <a:defRPr sz="2133"/>
            </a:lvl3pPr>
            <a:lvl4pPr>
              <a:defRPr sz="2133"/>
            </a:lvl4pPr>
            <a:lvl5pPr>
              <a:defRPr sz="2133"/>
            </a:lvl5pPr>
          </a:lstStyle>
          <a:p>
            <a:pPr lvl="0"/>
            <a:r>
              <a:rPr lang="en-US" dirty="0"/>
              <a:t>Click to edit Master text styles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4801" y="5916168"/>
            <a:ext cx="2974855" cy="764033"/>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12041" y="502920"/>
            <a:ext cx="6354619" cy="365761"/>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363790" y="3279346"/>
            <a:ext cx="752719" cy="2407557"/>
          </a:xfrm>
          <a:prstGeom prst="rect">
            <a:avLst/>
          </a:prstGeom>
        </p:spPr>
      </p:pic>
    </p:spTree>
    <p:extLst>
      <p:ext uri="{BB962C8B-B14F-4D97-AF65-F5344CB8AC3E}">
        <p14:creationId xmlns:p14="http://schemas.microsoft.com/office/powerpoint/2010/main" val="362614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1371600"/>
            <a:ext cx="1219200" cy="4572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304800" y="1371600"/>
            <a:ext cx="8331200" cy="4572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1496711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349895" y="2229933"/>
            <a:ext cx="10363827"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6926-DD16-EF46-9937-5E425C01C37A}" type="datetimeFigureOut">
              <a:rPr lang="en-US" smtClean="0"/>
              <a:t>9/25/22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32EA5-1013-5044-9D4A-0D759FF7F5F3}" type="slidenum">
              <a:rPr lang="en-US" smtClean="0"/>
              <a:t>‹#›</a:t>
            </a:fld>
            <a:endParaRPr lang="en-US"/>
          </a:p>
        </p:txBody>
      </p:sp>
    </p:spTree>
    <p:extLst>
      <p:ext uri="{BB962C8B-B14F-4D97-AF65-F5344CB8AC3E}">
        <p14:creationId xmlns:p14="http://schemas.microsoft.com/office/powerpoint/2010/main" val="4282382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2pPr>
              <a:defRPr sz="3200"/>
            </a:lvl2pPr>
            <a:lvl3pPr>
              <a:defRPr sz="2667"/>
            </a:lvl3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Slide Number Placeholder 5"/>
          <p:cNvSpPr>
            <a:spLocks noGrp="1"/>
          </p:cNvSpPr>
          <p:nvPr>
            <p:ph type="sldNum" sz="quarter" idx="12"/>
          </p:nvPr>
        </p:nvSpPr>
        <p:spPr>
          <a:xfrm>
            <a:off x="11353800" y="6419088"/>
            <a:ext cx="704088" cy="384048"/>
          </a:xfrm>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422926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
        <p:nvSpPr>
          <p:cNvPr id="2" name="Title 1"/>
          <p:cNvSpPr>
            <a:spLocks noGrp="1"/>
          </p:cNvSpPr>
          <p:nvPr>
            <p:ph type="title"/>
          </p:nvPr>
        </p:nvSpPr>
        <p:spPr>
          <a:xfrm>
            <a:off x="1011936" y="1984248"/>
            <a:ext cx="8631936" cy="13716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48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1011936" y="3429000"/>
            <a:ext cx="8631936" cy="1371600"/>
          </a:xfrm>
        </p:spPr>
        <p:txBody>
          <a:bodyPr lIns="0" rIns="0" anchor="t">
            <a:normAutofit/>
          </a:bodyPr>
          <a:lstStyle>
            <a:lvl1pPr marL="0" indent="0">
              <a:buNone/>
              <a:defRPr sz="3200">
                <a:solidFill>
                  <a:schemeClr val="tx1"/>
                </a:solidFill>
              </a:defRPr>
            </a:lvl1pPr>
            <a:lvl2pPr>
              <a:buNone/>
              <a:defRPr sz="2400">
                <a:solidFill>
                  <a:schemeClr val="tx1">
                    <a:tint val="75000"/>
                  </a:schemeClr>
                </a:solidFill>
              </a:defRPr>
            </a:lvl2pPr>
            <a:lvl3pPr>
              <a:buNone/>
              <a:defRPr sz="2133">
                <a:solidFill>
                  <a:schemeClr val="tx1">
                    <a:tint val="75000"/>
                  </a:schemeClr>
                </a:solidFill>
              </a:defRPr>
            </a:lvl3pPr>
            <a:lvl4pPr>
              <a:buNone/>
              <a:defRPr sz="1867">
                <a:solidFill>
                  <a:schemeClr val="tx1">
                    <a:tint val="75000"/>
                  </a:schemeClr>
                </a:solidFill>
              </a:defRPr>
            </a:lvl4pPr>
            <a:lvl5pPr>
              <a:buNone/>
              <a:defRPr sz="1867">
                <a:solidFill>
                  <a:schemeClr val="tx1">
                    <a:tint val="75000"/>
                  </a:schemeClr>
                </a:solidFill>
              </a:defRPr>
            </a:lvl5pPr>
          </a:lstStyle>
          <a:p>
            <a:pPr lvl="0" eaLnBrk="1" latinLnBrk="0" hangingPunct="1"/>
            <a:r>
              <a:rPr kumimoji="0"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5099" y="5981700"/>
            <a:ext cx="3187700" cy="812800"/>
          </a:xfrm>
          <a:prstGeom prst="rect">
            <a:avLst/>
          </a:prstGeom>
        </p:spPr>
      </p:pic>
    </p:spTree>
    <p:extLst>
      <p:ext uri="{BB962C8B-B14F-4D97-AF65-F5344CB8AC3E}">
        <p14:creationId xmlns:p14="http://schemas.microsoft.com/office/powerpoint/2010/main" val="4121223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799" y="155448"/>
            <a:ext cx="10375900" cy="9144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304800" y="1527048"/>
            <a:ext cx="5029200" cy="4416552"/>
          </a:xfrm>
        </p:spPr>
        <p:txBody>
          <a:bodyPr/>
          <a:lstStyle>
            <a:lvl1pPr>
              <a:defRPr sz="2667"/>
            </a:lvl1pPr>
            <a:lvl2pPr>
              <a:defRPr sz="2667"/>
            </a:lvl2pPr>
            <a:lvl3pPr>
              <a:defRPr sz="2400"/>
            </a:lvl3pPr>
            <a:lvl4pPr>
              <a:defRPr sz="2400"/>
            </a:lvl4pPr>
            <a:lvl5pPr>
              <a:defRPr sz="24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5651500" y="1527048"/>
            <a:ext cx="5029200" cy="4416552"/>
          </a:xfrm>
        </p:spPr>
        <p:txBody>
          <a:bodyPr/>
          <a:lstStyle>
            <a:lvl1pPr eaLnBrk="1" latinLnBrk="0" hangingPunct="1">
              <a:defRPr sz="2667"/>
            </a:lvl1pPr>
            <a:lvl2pPr eaLnBrk="1" latinLnBrk="0" hangingPunct="1">
              <a:defRPr sz="2667"/>
            </a:lvl2pPr>
            <a:lvl3pPr eaLnBrk="1" latinLnBrk="0" hangingPunct="1">
              <a:defRPr sz="2400"/>
            </a:lvl3pPr>
            <a:lvl4pPr eaLnBrk="1" latinLnBrk="0" hangingPunct="1">
              <a:defRPr sz="2400"/>
            </a:lvl4pPr>
            <a:lvl5pPr eaLnBrk="1" latinLnBrk="0" hangingPunct="1">
              <a:defRPr sz="24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816927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799" y="155448"/>
            <a:ext cx="10375900" cy="9144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304799" y="1447800"/>
            <a:ext cx="5041900" cy="659352"/>
          </a:xfrm>
        </p:spPr>
        <p:txBody>
          <a:bodyPr lIns="45720" tIns="0" rIns="45720" bIns="0" anchor="ctr">
            <a:noAutofit/>
          </a:bodyPr>
          <a:lstStyle>
            <a:lvl1pPr marL="0" indent="0">
              <a:buNone/>
              <a:defRPr sz="2667" b="1" cap="none" baseline="0">
                <a:solidFill>
                  <a:schemeClr val="tx2"/>
                </a:solidFill>
                <a:effectLst/>
              </a:defRPr>
            </a:lvl1pPr>
            <a:lvl2pPr>
              <a:buNone/>
              <a:defRPr sz="2667" b="1"/>
            </a:lvl2pPr>
            <a:lvl3pPr>
              <a:buNone/>
              <a:defRPr sz="2400" b="1"/>
            </a:lvl3pPr>
            <a:lvl4pPr>
              <a:buNone/>
              <a:defRPr sz="2133" b="1"/>
            </a:lvl4pPr>
            <a:lvl5pPr>
              <a:buNone/>
              <a:defRPr sz="2133" b="1"/>
            </a:lvl5pPr>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5664200" y="1452309"/>
            <a:ext cx="5033264" cy="654843"/>
          </a:xfrm>
        </p:spPr>
        <p:txBody>
          <a:bodyPr lIns="45720" tIns="0" rIns="45720" bIns="0" anchor="ctr">
            <a:normAutofit/>
          </a:bodyPr>
          <a:lstStyle>
            <a:lvl1pPr marL="0" indent="0">
              <a:buNone/>
              <a:defRPr sz="2667" b="1" cap="none" baseline="0">
                <a:solidFill>
                  <a:schemeClr val="tx2"/>
                </a:solidFill>
                <a:effectLst/>
              </a:defRPr>
            </a:lvl1pPr>
            <a:lvl2pPr>
              <a:buNone/>
              <a:defRPr sz="2667" b="1"/>
            </a:lvl2pPr>
            <a:lvl3pPr>
              <a:buNone/>
              <a:defRPr sz="2400" b="1"/>
            </a:lvl3pPr>
            <a:lvl4pPr>
              <a:buNone/>
              <a:defRPr sz="2133" b="1"/>
            </a:lvl4pPr>
            <a:lvl5pPr>
              <a:buNone/>
              <a:defRPr sz="2133" b="1"/>
            </a:lvl5pPr>
          </a:lstStyle>
          <a:p>
            <a:pPr lvl="0" eaLnBrk="1" latinLnBrk="0" hangingPunct="1"/>
            <a:r>
              <a:rPr kumimoji="0" lang="en-US" dirty="0"/>
              <a:t>Click to edit Master text styles</a:t>
            </a:r>
          </a:p>
        </p:txBody>
      </p:sp>
      <p:sp>
        <p:nvSpPr>
          <p:cNvPr id="5" name="Content Placeholder 4"/>
          <p:cNvSpPr>
            <a:spLocks noGrp="1"/>
          </p:cNvSpPr>
          <p:nvPr>
            <p:ph sz="quarter" idx="2"/>
          </p:nvPr>
        </p:nvSpPr>
        <p:spPr>
          <a:xfrm>
            <a:off x="304799" y="2107152"/>
            <a:ext cx="5041900" cy="3836448"/>
          </a:xfrm>
        </p:spPr>
        <p:txBody>
          <a:bodyPr tIns="0"/>
          <a:lstStyle>
            <a:lvl1pPr eaLnBrk="1" latinLnBrk="0" hangingPunct="1">
              <a:defRPr sz="2667"/>
            </a:lvl1pPr>
            <a:lvl2pPr eaLnBrk="1" latinLnBrk="0" hangingPunct="1">
              <a:defRPr sz="2667"/>
            </a:lvl2pPr>
            <a:lvl3pPr eaLnBrk="1" latinLnBrk="0" hangingPunct="1">
              <a:defRPr sz="2400"/>
            </a:lvl3pPr>
            <a:lvl4pPr eaLnBrk="1" latinLnBrk="0" hangingPunct="1">
              <a:defRPr sz="2400"/>
            </a:lvl4pPr>
            <a:lvl5pPr eaLnBrk="1" latinLnBrk="0" hangingPunct="1">
              <a:defRPr sz="24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Content Placeholder 5"/>
          <p:cNvSpPr>
            <a:spLocks noGrp="1"/>
          </p:cNvSpPr>
          <p:nvPr>
            <p:ph sz="quarter" idx="4"/>
          </p:nvPr>
        </p:nvSpPr>
        <p:spPr>
          <a:xfrm>
            <a:off x="5676901" y="2107152"/>
            <a:ext cx="5020564" cy="3836448"/>
          </a:xfrm>
        </p:spPr>
        <p:txBody>
          <a:bodyPr tIns="0"/>
          <a:lstStyle>
            <a:lvl1pPr>
              <a:defRPr sz="2667"/>
            </a:lvl1pPr>
            <a:lvl2pPr>
              <a:defRPr sz="2667"/>
            </a:lvl2pPr>
            <a:lvl3pPr>
              <a:defRPr sz="2400"/>
            </a:lvl3pPr>
            <a:lvl4pPr>
              <a:defRPr sz="2400"/>
            </a:lvl4pPr>
            <a:lvl5pPr>
              <a:defRPr sz="24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2851928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55448"/>
            <a:ext cx="10058400" cy="9144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4267"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3419119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dirty="0"/>
          </a:p>
        </p:txBody>
      </p:sp>
    </p:spTree>
    <p:extLst>
      <p:ext uri="{BB962C8B-B14F-4D97-AF65-F5344CB8AC3E}">
        <p14:creationId xmlns:p14="http://schemas.microsoft.com/office/powerpoint/2010/main" val="124357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832" y="1"/>
            <a:ext cx="12181169" cy="6857999"/>
          </a:xfrm>
          <a:prstGeom prst="rect">
            <a:avLst/>
          </a:prstGeom>
        </p:spPr>
      </p:pic>
      <p:sp>
        <p:nvSpPr>
          <p:cNvPr id="7" name="Slide Number Placeholder 6"/>
          <p:cNvSpPr>
            <a:spLocks noGrp="1"/>
          </p:cNvSpPr>
          <p:nvPr>
            <p:ph type="sldNum" sz="quarter" idx="12"/>
          </p:nvPr>
        </p:nvSpPr>
        <p:spPr>
          <a:xfrm>
            <a:off x="10838688" y="6419088"/>
            <a:ext cx="1219200" cy="384048"/>
          </a:xfrm>
        </p:spPr>
        <p:txBody>
          <a:bodyPr/>
          <a:lstStyle/>
          <a:p>
            <a:fld id="{0235576B-7F3C-4840-ADD7-A9DF1158E3A5}" type="slidenum">
              <a:rPr lang="en-US" smtClean="0"/>
              <a:pPr/>
              <a:t>‹#›</a:t>
            </a:fld>
            <a:endParaRPr lang="en-US" dirty="0"/>
          </a:p>
        </p:txBody>
      </p:sp>
      <p:sp>
        <p:nvSpPr>
          <p:cNvPr id="11" name="Content Placeholder 3"/>
          <p:cNvSpPr>
            <a:spLocks noGrp="1"/>
          </p:cNvSpPr>
          <p:nvPr>
            <p:ph sz="half" idx="1"/>
          </p:nvPr>
        </p:nvSpPr>
        <p:spPr>
          <a:xfrm>
            <a:off x="4165600" y="594360"/>
            <a:ext cx="6299200" cy="5349240"/>
          </a:xfrm>
        </p:spPr>
        <p:txBody>
          <a:bodyPr tIns="0"/>
          <a:lstStyle>
            <a:lvl1pPr>
              <a:defRPr sz="3200"/>
            </a:lvl1pPr>
            <a:lvl2pPr>
              <a:defRPr sz="3200"/>
            </a:lvl2pPr>
            <a:lvl3pPr>
              <a:defRPr sz="2667"/>
            </a:lvl3pPr>
            <a:lvl4pPr>
              <a:defRPr sz="2667"/>
            </a:lvl4pPr>
            <a:lvl5pPr>
              <a:defRPr sz="2667"/>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Title 1"/>
          <p:cNvSpPr>
            <a:spLocks noGrp="1"/>
          </p:cNvSpPr>
          <p:nvPr>
            <p:ph type="title"/>
          </p:nvPr>
        </p:nvSpPr>
        <p:spPr>
          <a:xfrm>
            <a:off x="304800" y="590552"/>
            <a:ext cx="3657600" cy="1162051"/>
          </a:xfrm>
        </p:spPr>
        <p:txBody>
          <a:bodyPr lIns="0" anchor="b">
            <a:noAutofit/>
          </a:bodyPr>
          <a:lstStyle>
            <a:lvl1pPr algn="l" rtl="0">
              <a:spcBef>
                <a:spcPct val="0"/>
              </a:spcBef>
              <a:buNone/>
              <a:defRPr sz="3200" b="1">
                <a:ln>
                  <a:noFill/>
                </a:ln>
                <a:solidFill>
                  <a:schemeClr val="tx2"/>
                </a:solidFill>
                <a:effectLst/>
                <a:latin typeface="+mj-lt"/>
                <a:ea typeface="+mj-ea"/>
                <a:cs typeface="+mj-cs"/>
              </a:defRPr>
            </a:lvl1pPr>
          </a:lstStyle>
          <a:p>
            <a:r>
              <a:rPr kumimoji="0" lang="en-US" dirty="0"/>
              <a:t>Click to edit Master title style</a:t>
            </a:r>
          </a:p>
        </p:txBody>
      </p:sp>
      <p:sp>
        <p:nvSpPr>
          <p:cNvPr id="14" name="Text Placeholder 2"/>
          <p:cNvSpPr>
            <a:spLocks noGrp="1"/>
          </p:cNvSpPr>
          <p:nvPr>
            <p:ph type="body" idx="2"/>
          </p:nvPr>
        </p:nvSpPr>
        <p:spPr>
          <a:xfrm>
            <a:off x="304800" y="1752600"/>
            <a:ext cx="3657600" cy="4207213"/>
          </a:xfrm>
        </p:spPr>
        <p:txBody>
          <a:bodyPr lIns="18288" rIns="18288">
            <a:normAutofit/>
          </a:bodyPr>
          <a:lstStyle>
            <a:lvl1pPr marL="0" indent="0" algn="l">
              <a:buNone/>
              <a:defRPr sz="2667"/>
            </a:lvl1pPr>
            <a:lvl2pPr indent="0" algn="l">
              <a:buNone/>
              <a:defRPr sz="1600"/>
            </a:lvl2pPr>
            <a:lvl3pPr indent="0" algn="l">
              <a:buNone/>
              <a:defRPr sz="1333"/>
            </a:lvl3pPr>
            <a:lvl4pPr indent="0" algn="l">
              <a:buNone/>
              <a:defRPr sz="1200"/>
            </a:lvl4pPr>
            <a:lvl5pPr indent="0" algn="l">
              <a:buNone/>
              <a:defRPr sz="1200"/>
            </a:lvl5pPr>
          </a:lstStyle>
          <a:p>
            <a:pPr lvl="0" eaLnBrk="1" latinLnBrk="0" hangingPunct="1"/>
            <a:r>
              <a:rPr kumimoji="0"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63790" y="3911604"/>
            <a:ext cx="752719" cy="2407557"/>
          </a:xfrm>
          <a:prstGeom prst="rect">
            <a:avLst/>
          </a:prstGeom>
        </p:spPr>
      </p:pic>
    </p:spTree>
    <p:extLst>
      <p:ext uri="{BB962C8B-B14F-4D97-AF65-F5344CB8AC3E}">
        <p14:creationId xmlns:p14="http://schemas.microsoft.com/office/powerpoint/2010/main" val="3121813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extLst>
      <p:ext uri="{BB962C8B-B14F-4D97-AF65-F5344CB8AC3E}">
        <p14:creationId xmlns:p14="http://schemas.microsoft.com/office/powerpoint/2010/main" val="56335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 y="0"/>
            <a:ext cx="12193843" cy="6858000"/>
          </a:xfrm>
          <a:prstGeom prst="rect">
            <a:avLst/>
          </a:prstGeom>
        </p:spPr>
      </p:pic>
      <p:sp>
        <p:nvSpPr>
          <p:cNvPr id="9" name="Title Placeholder 8"/>
          <p:cNvSpPr>
            <a:spLocks noGrp="1"/>
          </p:cNvSpPr>
          <p:nvPr>
            <p:ph type="title"/>
          </p:nvPr>
        </p:nvSpPr>
        <p:spPr>
          <a:xfrm>
            <a:off x="304799" y="155448"/>
            <a:ext cx="10375900" cy="914400"/>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304800" y="1527048"/>
            <a:ext cx="10363200" cy="4416552"/>
          </a:xfrm>
          <a:prstGeom prst="rect">
            <a:avLst/>
          </a:prstGeom>
        </p:spPr>
        <p:txBody>
          <a:bodyPr vert="horz" lIns="0" tIns="0" rIns="0" bIns="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8" name="Slide Number Placeholder 17"/>
          <p:cNvSpPr>
            <a:spLocks noGrp="1"/>
          </p:cNvSpPr>
          <p:nvPr>
            <p:ph type="sldNum" sz="quarter" idx="4"/>
          </p:nvPr>
        </p:nvSpPr>
        <p:spPr>
          <a:xfrm>
            <a:off x="11363789" y="6419089"/>
            <a:ext cx="694099" cy="375412"/>
          </a:xfrm>
          <a:prstGeom prst="rect">
            <a:avLst/>
          </a:prstGeom>
        </p:spPr>
        <p:txBody>
          <a:bodyPr vert="horz" lIns="91440" tIns="45720" rIns="91440" bIns="45720" anchor="b"/>
          <a:lstStyle>
            <a:lvl1pPr algn="r" eaLnBrk="1" latinLnBrk="0" hangingPunct="1">
              <a:defRPr kumimoji="0" sz="1600">
                <a:solidFill>
                  <a:schemeClr val="bg1"/>
                </a:solidFill>
              </a:defRPr>
            </a:lvl1pPr>
          </a:lstStyle>
          <a:p>
            <a:fld id="{0235576B-7F3C-4840-ADD7-A9DF1158E3A5}" type="slidenum">
              <a:rPr lang="en-US" smtClean="0"/>
              <a:pPr/>
              <a:t>‹#›</a:t>
            </a:fld>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a:ext>
            </a:extLst>
          </a:blip>
          <a:srcRect/>
          <a:stretch/>
        </p:blipFill>
        <p:spPr>
          <a:xfrm>
            <a:off x="165099" y="5981700"/>
            <a:ext cx="3187700" cy="812800"/>
          </a:xfrm>
          <a:prstGeom prst="rect">
            <a:avLst/>
          </a:prstGeom>
        </p:spPr>
      </p:pic>
      <p:pic>
        <p:nvPicPr>
          <p:cNvPr id="10" name="Picture 9"/>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1363790" y="3911604"/>
            <a:ext cx="752719" cy="2407557"/>
          </a:xfrm>
          <a:prstGeom prst="rect">
            <a:avLst/>
          </a:prstGeom>
        </p:spPr>
      </p:pic>
    </p:spTree>
    <p:extLst>
      <p:ext uri="{BB962C8B-B14F-4D97-AF65-F5344CB8AC3E}">
        <p14:creationId xmlns:p14="http://schemas.microsoft.com/office/powerpoint/2010/main" val="2803528442"/>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hdr="0" ftr="0" dt="0"/>
  <p:txStyles>
    <p:titleStyle>
      <a:lvl1pPr algn="l" rtl="0" eaLnBrk="1" latinLnBrk="0" hangingPunct="1">
        <a:spcBef>
          <a:spcPct val="0"/>
        </a:spcBef>
        <a:buNone/>
        <a:defRPr kumimoji="0" sz="4267" b="1" i="0" kern="120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304792" indent="-304792" algn="l" rtl="0" eaLnBrk="1" latinLnBrk="0" hangingPunct="1">
        <a:spcBef>
          <a:spcPct val="20000"/>
        </a:spcBef>
        <a:buClr>
          <a:schemeClr val="tx2"/>
        </a:buClr>
        <a:buSzPct val="100000"/>
        <a:buFont typeface="Wingdings" pitchFamily="2" charset="2"/>
        <a:buChar char="§"/>
        <a:defRPr kumimoji="0" sz="32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07469" indent="-302676" algn="l" rtl="0" eaLnBrk="1" latinLnBrk="0" hangingPunct="1">
        <a:spcBef>
          <a:spcPct val="20000"/>
        </a:spcBef>
        <a:buClr>
          <a:schemeClr val="tx2"/>
        </a:buClr>
        <a:buSzPct val="100000"/>
        <a:buFont typeface="Arial" pitchFamily="34" charset="0"/>
        <a:buChar char="•"/>
        <a:defRPr kumimoji="0" sz="32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377" indent="-304792" algn="l" rtl="0" eaLnBrk="1" latinLnBrk="0" hangingPunct="1">
        <a:spcBef>
          <a:spcPct val="20000"/>
        </a:spcBef>
        <a:buClr>
          <a:schemeClr val="tx2"/>
        </a:buClr>
        <a:buSzPct val="100000"/>
        <a:buFont typeface="Arial" pitchFamily="34" charset="0"/>
        <a:buChar char="–"/>
        <a:defRPr kumimoji="0" sz="2667"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219170" indent="-304792" algn="l" rtl="0" eaLnBrk="1" latinLnBrk="0" hangingPunct="1">
        <a:spcBef>
          <a:spcPct val="20000"/>
        </a:spcBef>
        <a:buClr>
          <a:schemeClr val="accent2"/>
        </a:buClr>
        <a:buSzPct val="100000"/>
        <a:buFont typeface="Wingdings" pitchFamily="2" charset="2"/>
        <a:buChar char="§"/>
        <a:defRPr kumimoji="0" sz="2667"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26079" indent="-306910" algn="l" rtl="0" eaLnBrk="1" latinLnBrk="0" hangingPunct="1">
        <a:spcBef>
          <a:spcPct val="20000"/>
        </a:spcBef>
        <a:buClr>
          <a:schemeClr val="accent2"/>
        </a:buClr>
        <a:buSzPct val="100000"/>
        <a:buFont typeface="Arial" pitchFamily="34" charset="0"/>
        <a:buChar char="•"/>
        <a:defRPr kumimoji="0" sz="2667"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316422" indent="-280409" algn="l" rtl="0" eaLnBrk="1" latinLnBrk="0" hangingPunct="1">
        <a:spcBef>
          <a:spcPct val="20000"/>
        </a:spcBef>
        <a:buClr>
          <a:schemeClr val="accent5"/>
        </a:buClr>
        <a:buSzPct val="80000"/>
        <a:buFont typeface="Wingdings 2"/>
        <a:buChar char=""/>
        <a:defRPr kumimoji="0" sz="2400" kern="1200">
          <a:solidFill>
            <a:schemeClr val="tx1"/>
          </a:solidFill>
          <a:latin typeface="+mn-lt"/>
          <a:ea typeface="+mn-ea"/>
          <a:cs typeface="+mn-cs"/>
        </a:defRPr>
      </a:lvl6pPr>
      <a:lvl7pPr marL="2560256" indent="-243834" algn="l" rtl="0" eaLnBrk="1" latinLnBrk="0" hangingPunct="1">
        <a:spcBef>
          <a:spcPct val="20000"/>
        </a:spcBef>
        <a:buClr>
          <a:schemeClr val="accent6"/>
        </a:buClr>
        <a:buSzPct val="80000"/>
        <a:buFont typeface="Wingdings 2"/>
        <a:buChar char=""/>
        <a:defRPr kumimoji="0" sz="2133" kern="1200" baseline="0">
          <a:solidFill>
            <a:schemeClr val="tx1"/>
          </a:solidFill>
          <a:latin typeface="+mn-lt"/>
          <a:ea typeface="+mn-ea"/>
          <a:cs typeface="+mn-cs"/>
        </a:defRPr>
      </a:lvl7pPr>
      <a:lvl8pPr marL="2926007" indent="-243834" algn="l" rtl="0" eaLnBrk="1" latinLnBrk="0" hangingPunct="1">
        <a:spcBef>
          <a:spcPct val="20000"/>
        </a:spcBef>
        <a:buClr>
          <a:schemeClr val="tx2"/>
        </a:buClr>
        <a:buChar char="•"/>
        <a:defRPr kumimoji="0" sz="2133" kern="1200">
          <a:solidFill>
            <a:schemeClr val="tx1"/>
          </a:solidFill>
          <a:latin typeface="+mn-lt"/>
          <a:ea typeface="+mn-ea"/>
          <a:cs typeface="+mn-cs"/>
        </a:defRPr>
      </a:lvl8pPr>
      <a:lvl9pPr marL="3291758" indent="-243834" algn="l" rtl="0" eaLnBrk="1" latinLnBrk="0" hangingPunct="1">
        <a:spcBef>
          <a:spcPct val="20000"/>
        </a:spcBef>
        <a:buClr>
          <a:schemeClr val="tx2"/>
        </a:buClr>
        <a:buFontTx/>
        <a:buChar char="•"/>
        <a:defRPr kumimoji="0" sz="1867"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niaid/bcbb-training-intro-to-deep-learn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deeplearning.net/blog/" TargetMode="External"/><Relationship Id="rId2" Type="http://schemas.openxmlformats.org/officeDocument/2006/relationships/hyperlink" Target="http://neuralnetworksanddeeplearning.com/" TargetMode="External"/><Relationship Id="rId1" Type="http://schemas.openxmlformats.org/officeDocument/2006/relationships/slideLayout" Target="../slideLayouts/slideLayout11.xml"/><Relationship Id="rId6" Type="http://schemas.openxmlformats.org/officeDocument/2006/relationships/hyperlink" Target="https://www.kaggle.com/" TargetMode="External"/><Relationship Id="rId5" Type="http://schemas.openxmlformats.org/officeDocument/2006/relationships/hyperlink" Target="https://machinelearningmastery.com/" TargetMode="External"/><Relationship Id="rId4" Type="http://schemas.openxmlformats.org/officeDocument/2006/relationships/hyperlink" Target="https://deepmind.com/blo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dan-veltri/ace-intro-to-deep-learning" TargetMode="External"/><Relationship Id="rId2" Type="http://schemas.openxmlformats.org/officeDocument/2006/relationships/hyperlink" Target="https://github.com/niaid/bcbb-training-intro-to-deep-learning" TargetMode="Externa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tif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pfoose.github.io/posts/2019/10/29/Ivis_vs_UMAP.html"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hyperlink" Target="https://keras.io/guides/functional_api/" TargetMode="External"/><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42086" y="1415534"/>
            <a:ext cx="8631936" cy="1371600"/>
          </a:xfrm>
        </p:spPr>
        <p:txBody>
          <a:bodyPr>
            <a:noAutofit/>
          </a:bodyPr>
          <a:lstStyle/>
          <a:p>
            <a:r>
              <a:rPr lang="en-US" sz="4000" dirty="0"/>
              <a:t>Intermediate Deep Learning</a:t>
            </a:r>
            <a:br>
              <a:rPr lang="en-US" sz="4000" dirty="0"/>
            </a:br>
            <a:r>
              <a:rPr lang="en-US" sz="4000" dirty="0"/>
              <a:t>with </a:t>
            </a:r>
            <a:r>
              <a:rPr lang="en-US" sz="4000" dirty="0" err="1"/>
              <a:t>Tensorflow</a:t>
            </a:r>
            <a:r>
              <a:rPr lang="en-US" sz="4000" dirty="0"/>
              <a:t> and </a:t>
            </a:r>
            <a:r>
              <a:rPr lang="en-US" sz="4000" dirty="0" err="1"/>
              <a:t>Keras</a:t>
            </a:r>
            <a:endParaRPr lang="en-US" sz="4000" dirty="0"/>
          </a:p>
        </p:txBody>
      </p:sp>
      <p:sp>
        <p:nvSpPr>
          <p:cNvPr id="6" name="Text Placeholder 5"/>
          <p:cNvSpPr>
            <a:spLocks noGrp="1"/>
          </p:cNvSpPr>
          <p:nvPr>
            <p:ph type="body" sz="quarter" idx="13"/>
          </p:nvPr>
        </p:nvSpPr>
        <p:spPr/>
        <p:txBody>
          <a:bodyPr/>
          <a:lstStyle/>
          <a:p>
            <a:r>
              <a:rPr lang="en-US" dirty="0"/>
              <a:t>September, 2021</a:t>
            </a:r>
          </a:p>
        </p:txBody>
      </p:sp>
      <p:sp>
        <p:nvSpPr>
          <p:cNvPr id="7" name="Text Placeholder 6"/>
          <p:cNvSpPr>
            <a:spLocks noGrp="1"/>
          </p:cNvSpPr>
          <p:nvPr>
            <p:ph type="body" sz="quarter" idx="14"/>
          </p:nvPr>
        </p:nvSpPr>
        <p:spPr>
          <a:xfrm>
            <a:off x="3816220" y="6167628"/>
            <a:ext cx="7973444" cy="301752"/>
          </a:xfrm>
        </p:spPr>
        <p:txBody>
          <a:bodyPr/>
          <a:lstStyle/>
          <a:p>
            <a:r>
              <a:rPr lang="en-US" dirty="0"/>
              <a:t>Daniel Veltri, Ph.D.        (Email: </a:t>
            </a:r>
            <a:r>
              <a:rPr lang="en-US" dirty="0" err="1"/>
              <a:t>daniel.veltri@nih.gov</a:t>
            </a:r>
            <a:r>
              <a:rPr lang="en-US" dirty="0"/>
              <a:t>)</a:t>
            </a:r>
          </a:p>
        </p:txBody>
      </p:sp>
      <p:sp>
        <p:nvSpPr>
          <p:cNvPr id="2" name="TextBox 1">
            <a:extLst>
              <a:ext uri="{FF2B5EF4-FFF2-40B4-BE49-F238E27FC236}">
                <a16:creationId xmlns:a16="http://schemas.microsoft.com/office/drawing/2014/main" id="{A8B66A25-86DC-A642-8FD3-77A14C44BCF3}"/>
              </a:ext>
            </a:extLst>
          </p:cNvPr>
          <p:cNvSpPr txBox="1"/>
          <p:nvPr/>
        </p:nvSpPr>
        <p:spPr>
          <a:xfrm>
            <a:off x="832756" y="3210544"/>
            <a:ext cx="9738563" cy="646331"/>
          </a:xfrm>
          <a:prstGeom prst="rect">
            <a:avLst/>
          </a:prstGeom>
          <a:noFill/>
        </p:spPr>
        <p:txBody>
          <a:bodyPr wrap="none" rtlCol="0">
            <a:spAutoFit/>
          </a:bodyPr>
          <a:lstStyle/>
          <a:p>
            <a:r>
              <a:rPr lang="en-US" b="1" dirty="0"/>
              <a:t>GitHub (Slides and Code): </a:t>
            </a:r>
            <a:r>
              <a:rPr lang="en-US" b="1" dirty="0">
                <a:hlinkClick r:id="rId2"/>
              </a:rPr>
              <a:t>https://github.com/niaid/bcbb-training-intro-to-deep-learning</a:t>
            </a:r>
            <a:endParaRPr lang="en-US" b="1" dirty="0"/>
          </a:p>
          <a:p>
            <a:endParaRPr lang="en-US" b="1" dirty="0"/>
          </a:p>
        </p:txBody>
      </p:sp>
    </p:spTree>
    <p:extLst>
      <p:ext uri="{BB962C8B-B14F-4D97-AF65-F5344CB8AC3E}">
        <p14:creationId xmlns:p14="http://schemas.microsoft.com/office/powerpoint/2010/main" val="109013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0925-6AFC-502B-942B-E0A5F4E6A0D0}"/>
              </a:ext>
            </a:extLst>
          </p:cNvPr>
          <p:cNvSpPr>
            <a:spLocks noGrp="1"/>
          </p:cNvSpPr>
          <p:nvPr>
            <p:ph type="title"/>
          </p:nvPr>
        </p:nvSpPr>
        <p:spPr/>
        <p:txBody>
          <a:bodyPr/>
          <a:lstStyle/>
          <a:p>
            <a:r>
              <a:rPr lang="en-US" dirty="0"/>
              <a:t>Exercise</a:t>
            </a:r>
          </a:p>
        </p:txBody>
      </p:sp>
      <p:sp>
        <p:nvSpPr>
          <p:cNvPr id="3" name="Content Placeholder 2">
            <a:extLst>
              <a:ext uri="{FF2B5EF4-FFF2-40B4-BE49-F238E27FC236}">
                <a16:creationId xmlns:a16="http://schemas.microsoft.com/office/drawing/2014/main" id="{9038114E-EFD8-6B0B-2DB3-834A5F6DC22C}"/>
              </a:ext>
            </a:extLst>
          </p:cNvPr>
          <p:cNvSpPr>
            <a:spLocks noGrp="1"/>
          </p:cNvSpPr>
          <p:nvPr>
            <p:ph sz="quarter" idx="13"/>
          </p:nvPr>
        </p:nvSpPr>
        <p:spPr/>
        <p:txBody>
          <a:bodyPr/>
          <a:lstStyle/>
          <a:p>
            <a:r>
              <a:rPr lang="en-US" dirty="0"/>
              <a:t>Add the following two callbacks to your ‘hello world’ script:</a:t>
            </a:r>
          </a:p>
          <a:p>
            <a:pPr lvl="2"/>
            <a:r>
              <a:rPr lang="en-US" dirty="0"/>
              <a:t>Stop training after it doesn’t improve within 5 epochs</a:t>
            </a:r>
          </a:p>
          <a:p>
            <a:pPr lvl="2"/>
            <a:r>
              <a:rPr lang="en-US" dirty="0"/>
              <a:t>Save a checkpoint file during training – set the “</a:t>
            </a:r>
            <a:r>
              <a:rPr lang="en-US" dirty="0" err="1"/>
              <a:t>save_best_only</a:t>
            </a:r>
            <a:r>
              <a:rPr lang="en-US" dirty="0"/>
              <a:t>” parameter to true so you only save the best model</a:t>
            </a:r>
          </a:p>
        </p:txBody>
      </p:sp>
      <p:sp>
        <p:nvSpPr>
          <p:cNvPr id="4" name="Slide Number Placeholder 3">
            <a:extLst>
              <a:ext uri="{FF2B5EF4-FFF2-40B4-BE49-F238E27FC236}">
                <a16:creationId xmlns:a16="http://schemas.microsoft.com/office/drawing/2014/main" id="{CFE646D1-075B-47FC-4516-C86B732902C4}"/>
              </a:ext>
            </a:extLst>
          </p:cNvPr>
          <p:cNvSpPr>
            <a:spLocks noGrp="1"/>
          </p:cNvSpPr>
          <p:nvPr>
            <p:ph type="sldNum" sz="quarter" idx="12"/>
          </p:nvPr>
        </p:nvSpPr>
        <p:spPr/>
        <p:txBody>
          <a:bodyPr/>
          <a:lstStyle/>
          <a:p>
            <a:fld id="{22232EA5-1013-5044-9D4A-0D759FF7F5F3}" type="slidenum">
              <a:rPr lang="en-US" smtClean="0"/>
              <a:t>10</a:t>
            </a:fld>
            <a:endParaRPr lang="en-US"/>
          </a:p>
        </p:txBody>
      </p:sp>
    </p:spTree>
    <p:extLst>
      <p:ext uri="{BB962C8B-B14F-4D97-AF65-F5344CB8AC3E}">
        <p14:creationId xmlns:p14="http://schemas.microsoft.com/office/powerpoint/2010/main" val="131511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7C0B1-5DD3-5B1F-4CBC-092ACF0B16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D493CB-CFA9-8087-972C-DF7520B68858}"/>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0A289965-B33E-0D31-B5D8-4AB269C09EB5}"/>
              </a:ext>
            </a:extLst>
          </p:cNvPr>
          <p:cNvSpPr>
            <a:spLocks noGrp="1"/>
          </p:cNvSpPr>
          <p:nvPr>
            <p:ph type="sldNum" sz="quarter" idx="12"/>
          </p:nvPr>
        </p:nvSpPr>
        <p:spPr/>
        <p:txBody>
          <a:bodyPr/>
          <a:lstStyle/>
          <a:p>
            <a:fld id="{22232EA5-1013-5044-9D4A-0D759FF7F5F3}" type="slidenum">
              <a:rPr lang="en-US" smtClean="0"/>
              <a:t>11</a:t>
            </a:fld>
            <a:endParaRPr lang="en-US"/>
          </a:p>
        </p:txBody>
      </p:sp>
    </p:spTree>
    <p:extLst>
      <p:ext uri="{BB962C8B-B14F-4D97-AF65-F5344CB8AC3E}">
        <p14:creationId xmlns:p14="http://schemas.microsoft.com/office/powerpoint/2010/main" val="110563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62CD0-24CD-EEC3-C3DA-15BD1E3A04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A84B163-1F1A-8E43-BCC5-DB98958FB902}"/>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721BA482-E1C1-3586-F50B-495A0D19581B}"/>
              </a:ext>
            </a:extLst>
          </p:cNvPr>
          <p:cNvSpPr>
            <a:spLocks noGrp="1"/>
          </p:cNvSpPr>
          <p:nvPr>
            <p:ph type="sldNum" sz="quarter" idx="12"/>
          </p:nvPr>
        </p:nvSpPr>
        <p:spPr/>
        <p:txBody>
          <a:bodyPr/>
          <a:lstStyle/>
          <a:p>
            <a:fld id="{22232EA5-1013-5044-9D4A-0D759FF7F5F3}" type="slidenum">
              <a:rPr lang="en-US" smtClean="0"/>
              <a:t>12</a:t>
            </a:fld>
            <a:endParaRPr lang="en-US"/>
          </a:p>
        </p:txBody>
      </p:sp>
    </p:spTree>
    <p:extLst>
      <p:ext uri="{BB962C8B-B14F-4D97-AF65-F5344CB8AC3E}">
        <p14:creationId xmlns:p14="http://schemas.microsoft.com/office/powerpoint/2010/main" val="107897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B2466-633B-D7C6-182C-041B97C1BA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93097EB-7FB7-8564-0AD8-37421D5E9E31}"/>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83778C72-A651-4B1B-077C-4DAE275C1628}"/>
              </a:ext>
            </a:extLst>
          </p:cNvPr>
          <p:cNvSpPr>
            <a:spLocks noGrp="1"/>
          </p:cNvSpPr>
          <p:nvPr>
            <p:ph type="sldNum" sz="quarter" idx="12"/>
          </p:nvPr>
        </p:nvSpPr>
        <p:spPr/>
        <p:txBody>
          <a:bodyPr/>
          <a:lstStyle/>
          <a:p>
            <a:fld id="{22232EA5-1013-5044-9D4A-0D759FF7F5F3}" type="slidenum">
              <a:rPr lang="en-US" smtClean="0"/>
              <a:t>13</a:t>
            </a:fld>
            <a:endParaRPr lang="en-US"/>
          </a:p>
        </p:txBody>
      </p:sp>
    </p:spTree>
    <p:extLst>
      <p:ext uri="{BB962C8B-B14F-4D97-AF65-F5344CB8AC3E}">
        <p14:creationId xmlns:p14="http://schemas.microsoft.com/office/powerpoint/2010/main" val="521012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C7BF-DAA6-A8A9-0F37-40B90C5CDE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E34171-5B9D-69F0-B0A4-9356B9B24967}"/>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C6B8329E-9643-C43F-75AE-B08D948399B3}"/>
              </a:ext>
            </a:extLst>
          </p:cNvPr>
          <p:cNvSpPr>
            <a:spLocks noGrp="1"/>
          </p:cNvSpPr>
          <p:nvPr>
            <p:ph type="sldNum" sz="quarter" idx="12"/>
          </p:nvPr>
        </p:nvSpPr>
        <p:spPr/>
        <p:txBody>
          <a:bodyPr/>
          <a:lstStyle/>
          <a:p>
            <a:fld id="{22232EA5-1013-5044-9D4A-0D759FF7F5F3}" type="slidenum">
              <a:rPr lang="en-US" smtClean="0"/>
              <a:t>14</a:t>
            </a:fld>
            <a:endParaRPr lang="en-US"/>
          </a:p>
        </p:txBody>
      </p:sp>
    </p:spTree>
    <p:extLst>
      <p:ext uri="{BB962C8B-B14F-4D97-AF65-F5344CB8AC3E}">
        <p14:creationId xmlns:p14="http://schemas.microsoft.com/office/powerpoint/2010/main" val="567325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9E2B-B0FB-7B40-9A2E-AFF2DD6A2896}"/>
              </a:ext>
            </a:extLst>
          </p:cNvPr>
          <p:cNvSpPr>
            <a:spLocks noGrp="1"/>
          </p:cNvSpPr>
          <p:nvPr>
            <p:ph type="title"/>
          </p:nvPr>
        </p:nvSpPr>
        <p:spPr>
          <a:xfrm>
            <a:off x="297367" y="179844"/>
            <a:ext cx="10364451" cy="674634"/>
          </a:xfrm>
        </p:spPr>
        <p:txBody>
          <a:bodyPr>
            <a:normAutofit fontScale="90000"/>
          </a:bodyPr>
          <a:lstStyle/>
          <a:p>
            <a:r>
              <a:rPr lang="en-US" dirty="0"/>
              <a:t>Resources to Continue Learning</a:t>
            </a:r>
          </a:p>
        </p:txBody>
      </p:sp>
      <p:sp>
        <p:nvSpPr>
          <p:cNvPr id="3" name="Content Placeholder 2">
            <a:extLst>
              <a:ext uri="{FF2B5EF4-FFF2-40B4-BE49-F238E27FC236}">
                <a16:creationId xmlns:a16="http://schemas.microsoft.com/office/drawing/2014/main" id="{7CFDEA2E-D629-5F4D-AC5A-C8B424C0D9C7}"/>
              </a:ext>
            </a:extLst>
          </p:cNvPr>
          <p:cNvSpPr>
            <a:spLocks noGrp="1"/>
          </p:cNvSpPr>
          <p:nvPr>
            <p:ph sz="quarter" idx="13"/>
          </p:nvPr>
        </p:nvSpPr>
        <p:spPr>
          <a:xfrm>
            <a:off x="297367" y="1484030"/>
            <a:ext cx="11597266" cy="4856809"/>
          </a:xfrm>
        </p:spPr>
        <p:txBody>
          <a:bodyPr>
            <a:normAutofit/>
          </a:bodyPr>
          <a:lstStyle/>
          <a:p>
            <a:r>
              <a:rPr lang="en-US" sz="1600" dirty="0"/>
              <a:t>Books: </a:t>
            </a:r>
          </a:p>
          <a:p>
            <a:pPr lvl="1"/>
            <a:r>
              <a:rPr lang="en-US" sz="1600" dirty="0"/>
              <a:t>Deep Learning with R by Francois </a:t>
            </a:r>
            <a:r>
              <a:rPr lang="en-US" sz="1600" dirty="0" err="1"/>
              <a:t>Chollet</a:t>
            </a:r>
            <a:r>
              <a:rPr lang="en-US" sz="1600" dirty="0"/>
              <a:t> and J. J. Allaire (2</a:t>
            </a:r>
            <a:r>
              <a:rPr lang="en-US" sz="1600" baseline="30000" dirty="0"/>
              <a:t>nd</a:t>
            </a:r>
            <a:r>
              <a:rPr lang="en-US" sz="1600" dirty="0"/>
              <a:t> Edition 2022)</a:t>
            </a:r>
          </a:p>
          <a:p>
            <a:pPr lvl="1"/>
            <a:r>
              <a:rPr lang="en-US" sz="1600" dirty="0"/>
              <a:t>Deep Learning in Python by Francois Chollet (2</a:t>
            </a:r>
            <a:r>
              <a:rPr lang="en-US" sz="1600" baseline="30000" dirty="0"/>
              <a:t>nd</a:t>
            </a:r>
            <a:r>
              <a:rPr lang="en-US" sz="1600" dirty="0"/>
              <a:t> Edition 2021)</a:t>
            </a:r>
          </a:p>
          <a:p>
            <a:pPr lvl="1"/>
            <a:r>
              <a:rPr lang="en-US" sz="1600" dirty="0"/>
              <a:t>Neural Networks and Deep Learning (Free </a:t>
            </a:r>
            <a:r>
              <a:rPr lang="en-US" sz="1600" dirty="0" err="1"/>
              <a:t>ebook</a:t>
            </a:r>
            <a:r>
              <a:rPr lang="en-US" sz="1600" dirty="0"/>
              <a:t>: </a:t>
            </a:r>
            <a:r>
              <a:rPr lang="en-US" sz="1600" dirty="0">
                <a:hlinkClick r:id="rId2"/>
              </a:rPr>
              <a:t>http://</a:t>
            </a:r>
            <a:r>
              <a:rPr lang="en-US" sz="1600" dirty="0" err="1">
                <a:hlinkClick r:id="rId2"/>
              </a:rPr>
              <a:t>neuralnetworksanddeeplearning.com</a:t>
            </a:r>
            <a:r>
              <a:rPr lang="en-US" sz="1600" dirty="0"/>
              <a:t>)</a:t>
            </a:r>
          </a:p>
          <a:p>
            <a:r>
              <a:rPr lang="en-US" sz="1600" dirty="0"/>
              <a:t>Blogs: </a:t>
            </a:r>
          </a:p>
          <a:p>
            <a:pPr lvl="1"/>
            <a:r>
              <a:rPr lang="en-US" sz="1600" dirty="0"/>
              <a:t>Deep Learning Blog: </a:t>
            </a:r>
            <a:r>
              <a:rPr lang="en-US" sz="1600" dirty="0">
                <a:hlinkClick r:id="rId3"/>
              </a:rPr>
              <a:t>http://</a:t>
            </a:r>
            <a:r>
              <a:rPr lang="en-US" sz="1600" dirty="0" err="1">
                <a:hlinkClick r:id="rId3"/>
              </a:rPr>
              <a:t>deeplearning.net</a:t>
            </a:r>
            <a:r>
              <a:rPr lang="en-US" sz="1600" dirty="0">
                <a:hlinkClick r:id="rId3"/>
              </a:rPr>
              <a:t>/blog/ </a:t>
            </a:r>
            <a:r>
              <a:rPr lang="en-US" sz="1600" dirty="0"/>
              <a:t>(Lots of conference announcements)</a:t>
            </a:r>
          </a:p>
          <a:p>
            <a:pPr lvl="1"/>
            <a:r>
              <a:rPr lang="en-US" sz="1600" dirty="0"/>
              <a:t>Google’s Deep Mind Blog: </a:t>
            </a:r>
            <a:r>
              <a:rPr lang="en-US" sz="1600" dirty="0">
                <a:hlinkClick r:id="rId4"/>
              </a:rPr>
              <a:t>https://deepmind.com/blog/</a:t>
            </a:r>
            <a:r>
              <a:rPr lang="en-US" sz="1600" dirty="0"/>
              <a:t> (lots of research papers published)</a:t>
            </a:r>
          </a:p>
          <a:p>
            <a:pPr lvl="1"/>
            <a:r>
              <a:rPr lang="en-US" sz="1600" dirty="0"/>
              <a:t>Jason Brownlee’s Site: </a:t>
            </a:r>
            <a:r>
              <a:rPr lang="en-US" sz="1600" dirty="0">
                <a:hlinkClick r:id="rId5"/>
              </a:rPr>
              <a:t>https://machinelearningmastery.com</a:t>
            </a:r>
            <a:r>
              <a:rPr lang="en-US" sz="1600" dirty="0"/>
              <a:t> (lots of great code examples)</a:t>
            </a:r>
          </a:p>
          <a:p>
            <a:r>
              <a:rPr lang="en-US" sz="1600" dirty="0"/>
              <a:t>Online Competitions</a:t>
            </a:r>
          </a:p>
          <a:p>
            <a:pPr lvl="1"/>
            <a:r>
              <a:rPr lang="en-US" sz="1600" dirty="0"/>
              <a:t>Kaggle – You can see lots of Deep Learning (and other ML) approaches to a wide array of data sets: </a:t>
            </a:r>
            <a:r>
              <a:rPr lang="en-US" sz="1600" dirty="0">
                <a:hlinkClick r:id="rId6"/>
              </a:rPr>
              <a:t>https://</a:t>
            </a:r>
            <a:r>
              <a:rPr lang="en-US" sz="1600" dirty="0" err="1">
                <a:hlinkClick r:id="rId6"/>
              </a:rPr>
              <a:t>www.kaggle.com</a:t>
            </a:r>
            <a:endParaRPr lang="en-US" sz="1600" dirty="0"/>
          </a:p>
          <a:p>
            <a:r>
              <a:rPr lang="en-US" sz="1600" dirty="0" err="1"/>
              <a:t>arXiv</a:t>
            </a:r>
            <a:r>
              <a:rPr lang="en-US" sz="1600" dirty="0"/>
              <a:t> – This seems to be </a:t>
            </a:r>
            <a:r>
              <a:rPr lang="en-US" sz="1600" i="1" dirty="0"/>
              <a:t>the place </a:t>
            </a:r>
            <a:r>
              <a:rPr lang="en-US" sz="1600" dirty="0"/>
              <a:t>where many of the industry greats first publish</a:t>
            </a:r>
          </a:p>
          <a:p>
            <a:pPr lvl="1"/>
            <a:r>
              <a:rPr lang="en-US" sz="1600" dirty="0"/>
              <a:t>Check out publications by Yann </a:t>
            </a:r>
            <a:r>
              <a:rPr lang="en-US" sz="1600" dirty="0" err="1"/>
              <a:t>LeCun</a:t>
            </a:r>
            <a:r>
              <a:rPr lang="en-US" sz="1600" dirty="0"/>
              <a:t>, </a:t>
            </a:r>
            <a:r>
              <a:rPr lang="en-US" sz="1600" dirty="0" err="1"/>
              <a:t>Yoshua</a:t>
            </a:r>
            <a:r>
              <a:rPr lang="en-US" sz="1600" dirty="0"/>
              <a:t> </a:t>
            </a:r>
            <a:r>
              <a:rPr lang="en-US" sz="1600" dirty="0" err="1"/>
              <a:t>Bengio</a:t>
            </a:r>
            <a:r>
              <a:rPr lang="en-US" sz="1600" dirty="0"/>
              <a:t>, Geoffrey Hinton for some classic papers</a:t>
            </a:r>
          </a:p>
          <a:p>
            <a:pPr lvl="1"/>
            <a:r>
              <a:rPr lang="en-US" sz="1600" dirty="0"/>
              <a:t>Papers on “Adversarial Networks” are currently a hot topic</a:t>
            </a:r>
          </a:p>
          <a:p>
            <a:pPr lvl="1"/>
            <a:endParaRPr lang="en-US" sz="1600" dirty="0"/>
          </a:p>
        </p:txBody>
      </p:sp>
    </p:spTree>
    <p:extLst>
      <p:ext uri="{BB962C8B-B14F-4D97-AF65-F5344CB8AC3E}">
        <p14:creationId xmlns:p14="http://schemas.microsoft.com/office/powerpoint/2010/main" val="4069938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C9F97A-3BED-CE6A-06D8-C8341D8DBE6D}"/>
              </a:ext>
            </a:extLst>
          </p:cNvPr>
          <p:cNvSpPr>
            <a:spLocks noGrp="1"/>
          </p:cNvSpPr>
          <p:nvPr>
            <p:ph sz="quarter" idx="13"/>
          </p:nvPr>
        </p:nvSpPr>
        <p:spPr/>
        <p:txBody>
          <a:bodyPr>
            <a:normAutofit/>
          </a:bodyPr>
          <a:lstStyle/>
          <a:p>
            <a:pPr marL="0" indent="0" algn="ctr">
              <a:buNone/>
            </a:pPr>
            <a:r>
              <a:rPr lang="en-US" sz="4000" b="1" i="1" dirty="0"/>
              <a:t>Questions???</a:t>
            </a:r>
          </a:p>
        </p:txBody>
      </p:sp>
      <p:sp>
        <p:nvSpPr>
          <p:cNvPr id="4" name="Slide Number Placeholder 3">
            <a:extLst>
              <a:ext uri="{FF2B5EF4-FFF2-40B4-BE49-F238E27FC236}">
                <a16:creationId xmlns:a16="http://schemas.microsoft.com/office/drawing/2014/main" id="{3D7B7163-A890-5F6A-72E3-1ACE12064C80}"/>
              </a:ext>
            </a:extLst>
          </p:cNvPr>
          <p:cNvSpPr>
            <a:spLocks noGrp="1"/>
          </p:cNvSpPr>
          <p:nvPr>
            <p:ph type="sldNum" sz="quarter" idx="12"/>
          </p:nvPr>
        </p:nvSpPr>
        <p:spPr/>
        <p:txBody>
          <a:bodyPr/>
          <a:lstStyle/>
          <a:p>
            <a:fld id="{22232EA5-1013-5044-9D4A-0D759FF7F5F3}" type="slidenum">
              <a:rPr lang="en-US" smtClean="0"/>
              <a:t>16</a:t>
            </a:fld>
            <a:endParaRPr lang="en-US"/>
          </a:p>
        </p:txBody>
      </p:sp>
    </p:spTree>
    <p:extLst>
      <p:ext uri="{BB962C8B-B14F-4D97-AF65-F5344CB8AC3E}">
        <p14:creationId xmlns:p14="http://schemas.microsoft.com/office/powerpoint/2010/main" val="66120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487" y="2477797"/>
            <a:ext cx="10364451" cy="1596177"/>
          </a:xfrm>
        </p:spPr>
        <p:txBody>
          <a:bodyPr/>
          <a:lstStyle/>
          <a:p>
            <a:r>
              <a:rPr lang="en-US" dirty="0"/>
              <a:t>Bonus Topic: How do we visualize results?</a:t>
            </a:r>
          </a:p>
        </p:txBody>
      </p:sp>
    </p:spTree>
    <p:extLst>
      <p:ext uri="{BB962C8B-B14F-4D97-AF65-F5344CB8AC3E}">
        <p14:creationId xmlns:p14="http://schemas.microsoft.com/office/powerpoint/2010/main" val="510616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895" y="223387"/>
            <a:ext cx="10364451" cy="866496"/>
          </a:xfrm>
        </p:spPr>
        <p:txBody>
          <a:bodyPr>
            <a:normAutofit/>
          </a:bodyPr>
          <a:lstStyle/>
          <a:p>
            <a:r>
              <a:rPr lang="en-US" sz="3200" dirty="0"/>
              <a:t>What is dimensionality reduction (DR) again?</a:t>
            </a:r>
          </a:p>
        </p:txBody>
      </p:sp>
      <p:sp>
        <p:nvSpPr>
          <p:cNvPr id="3" name="Content Placeholder 2"/>
          <p:cNvSpPr>
            <a:spLocks noGrp="1"/>
          </p:cNvSpPr>
          <p:nvPr>
            <p:ph sz="quarter" idx="13"/>
          </p:nvPr>
        </p:nvSpPr>
        <p:spPr>
          <a:xfrm>
            <a:off x="352685" y="1317339"/>
            <a:ext cx="10515600" cy="4351338"/>
          </a:xfrm>
          <a:prstGeom prst="rect">
            <a:avLst/>
          </a:prstGeom>
        </p:spPr>
        <p:txBody>
          <a:bodyPr>
            <a:normAutofit/>
          </a:bodyPr>
          <a:lstStyle/>
          <a:p>
            <a:r>
              <a:rPr lang="en-US" sz="2400" dirty="0"/>
              <a:t>The idea is we want to take “high dimensional” data (let us just assume this is </a:t>
            </a:r>
            <a:r>
              <a:rPr lang="en-US" sz="2400" b="1" dirty="0"/>
              <a:t>R</a:t>
            </a:r>
            <a:r>
              <a:rPr lang="en-US" sz="2400" baseline="30000" dirty="0"/>
              <a:t>d</a:t>
            </a:r>
            <a:r>
              <a:rPr lang="en-US" sz="2400" dirty="0"/>
              <a:t> with d &gt;&gt; 3 </a:t>
            </a:r>
            <a:r>
              <a:rPr lang="is-IS" sz="2400" dirty="0"/>
              <a:t>… data that </a:t>
            </a:r>
            <a:r>
              <a:rPr lang="en-US" sz="2400" dirty="0"/>
              <a:t>is hard to plot) and embed it in a lower dimensional space</a:t>
            </a:r>
          </a:p>
        </p:txBody>
      </p:sp>
      <p:sp>
        <p:nvSpPr>
          <p:cNvPr id="7" name="Freeform 6"/>
          <p:cNvSpPr/>
          <p:nvPr/>
        </p:nvSpPr>
        <p:spPr>
          <a:xfrm>
            <a:off x="411613" y="2949669"/>
            <a:ext cx="4585252" cy="1381009"/>
          </a:xfrm>
          <a:custGeom>
            <a:avLst/>
            <a:gdLst>
              <a:gd name="connsiteX0" fmla="*/ 13252 w 4585252"/>
              <a:gd name="connsiteY0" fmla="*/ 1139687 h 1381009"/>
              <a:gd name="connsiteX1" fmla="*/ 13252 w 4585252"/>
              <a:gd name="connsiteY1" fmla="*/ 1139687 h 1381009"/>
              <a:gd name="connsiteX2" fmla="*/ 119269 w 4585252"/>
              <a:gd name="connsiteY2" fmla="*/ 1086678 h 1381009"/>
              <a:gd name="connsiteX3" fmla="*/ 159026 w 4585252"/>
              <a:gd name="connsiteY3" fmla="*/ 1073426 h 1381009"/>
              <a:gd name="connsiteX4" fmla="*/ 198782 w 4585252"/>
              <a:gd name="connsiteY4" fmla="*/ 1046922 h 1381009"/>
              <a:gd name="connsiteX5" fmla="*/ 291547 w 4585252"/>
              <a:gd name="connsiteY5" fmla="*/ 1020417 h 1381009"/>
              <a:gd name="connsiteX6" fmla="*/ 410817 w 4585252"/>
              <a:gd name="connsiteY6" fmla="*/ 980661 h 1381009"/>
              <a:gd name="connsiteX7" fmla="*/ 450573 w 4585252"/>
              <a:gd name="connsiteY7" fmla="*/ 954156 h 1381009"/>
              <a:gd name="connsiteX8" fmla="*/ 490330 w 4585252"/>
              <a:gd name="connsiteY8" fmla="*/ 940904 h 1381009"/>
              <a:gd name="connsiteX9" fmla="*/ 622852 w 4585252"/>
              <a:gd name="connsiteY9" fmla="*/ 914400 h 1381009"/>
              <a:gd name="connsiteX10" fmla="*/ 927652 w 4585252"/>
              <a:gd name="connsiteY10" fmla="*/ 927652 h 1381009"/>
              <a:gd name="connsiteX11" fmla="*/ 967408 w 4585252"/>
              <a:gd name="connsiteY11" fmla="*/ 940904 h 1381009"/>
              <a:gd name="connsiteX12" fmla="*/ 1073426 w 4585252"/>
              <a:gd name="connsiteY12" fmla="*/ 993913 h 1381009"/>
              <a:gd name="connsiteX13" fmla="*/ 1166191 w 4585252"/>
              <a:gd name="connsiteY13" fmla="*/ 1046922 h 1381009"/>
              <a:gd name="connsiteX14" fmla="*/ 1205947 w 4585252"/>
              <a:gd name="connsiteY14" fmla="*/ 1086678 h 1381009"/>
              <a:gd name="connsiteX15" fmla="*/ 1351721 w 4585252"/>
              <a:gd name="connsiteY15" fmla="*/ 1152939 h 1381009"/>
              <a:gd name="connsiteX16" fmla="*/ 1404730 w 4585252"/>
              <a:gd name="connsiteY16" fmla="*/ 1166191 h 1381009"/>
              <a:gd name="connsiteX17" fmla="*/ 1497495 w 4585252"/>
              <a:gd name="connsiteY17" fmla="*/ 1192696 h 1381009"/>
              <a:gd name="connsiteX18" fmla="*/ 1524000 w 4585252"/>
              <a:gd name="connsiteY18" fmla="*/ 1219200 h 1381009"/>
              <a:gd name="connsiteX19" fmla="*/ 1630017 w 4585252"/>
              <a:gd name="connsiteY19" fmla="*/ 1232452 h 1381009"/>
              <a:gd name="connsiteX20" fmla="*/ 1683026 w 4585252"/>
              <a:gd name="connsiteY20" fmla="*/ 1245704 h 1381009"/>
              <a:gd name="connsiteX21" fmla="*/ 1908313 w 4585252"/>
              <a:gd name="connsiteY21" fmla="*/ 1232452 h 1381009"/>
              <a:gd name="connsiteX22" fmla="*/ 1948069 w 4585252"/>
              <a:gd name="connsiteY22" fmla="*/ 1219200 h 1381009"/>
              <a:gd name="connsiteX23" fmla="*/ 1974573 w 4585252"/>
              <a:gd name="connsiteY23" fmla="*/ 1179443 h 1381009"/>
              <a:gd name="connsiteX24" fmla="*/ 2054086 w 4585252"/>
              <a:gd name="connsiteY24" fmla="*/ 1126435 h 1381009"/>
              <a:gd name="connsiteX25" fmla="*/ 2080591 w 4585252"/>
              <a:gd name="connsiteY25" fmla="*/ 1099930 h 1381009"/>
              <a:gd name="connsiteX26" fmla="*/ 2120347 w 4585252"/>
              <a:gd name="connsiteY26" fmla="*/ 1073426 h 1381009"/>
              <a:gd name="connsiteX27" fmla="*/ 2226365 w 4585252"/>
              <a:gd name="connsiteY27" fmla="*/ 1046922 h 1381009"/>
              <a:gd name="connsiteX28" fmla="*/ 2411895 w 4585252"/>
              <a:gd name="connsiteY28" fmla="*/ 1020417 h 1381009"/>
              <a:gd name="connsiteX29" fmla="*/ 2849217 w 4585252"/>
              <a:gd name="connsiteY29" fmla="*/ 1046922 h 1381009"/>
              <a:gd name="connsiteX30" fmla="*/ 2955234 w 4585252"/>
              <a:gd name="connsiteY30" fmla="*/ 1099930 h 1381009"/>
              <a:gd name="connsiteX31" fmla="*/ 3087756 w 4585252"/>
              <a:gd name="connsiteY31" fmla="*/ 1179443 h 1381009"/>
              <a:gd name="connsiteX32" fmla="*/ 3140765 w 4585252"/>
              <a:gd name="connsiteY32" fmla="*/ 1232452 h 1381009"/>
              <a:gd name="connsiteX33" fmla="*/ 3180521 w 4585252"/>
              <a:gd name="connsiteY33" fmla="*/ 1272209 h 1381009"/>
              <a:gd name="connsiteX34" fmla="*/ 3207026 w 4585252"/>
              <a:gd name="connsiteY34" fmla="*/ 1311965 h 1381009"/>
              <a:gd name="connsiteX35" fmla="*/ 3220278 w 4585252"/>
              <a:gd name="connsiteY35" fmla="*/ 1351722 h 1381009"/>
              <a:gd name="connsiteX36" fmla="*/ 3578086 w 4585252"/>
              <a:gd name="connsiteY36" fmla="*/ 1364974 h 1381009"/>
              <a:gd name="connsiteX37" fmla="*/ 3710608 w 4585252"/>
              <a:gd name="connsiteY37" fmla="*/ 1325217 h 1381009"/>
              <a:gd name="connsiteX38" fmla="*/ 3790121 w 4585252"/>
              <a:gd name="connsiteY38" fmla="*/ 1272209 h 1381009"/>
              <a:gd name="connsiteX39" fmla="*/ 3869634 w 4585252"/>
              <a:gd name="connsiteY39" fmla="*/ 1245704 h 1381009"/>
              <a:gd name="connsiteX40" fmla="*/ 3935895 w 4585252"/>
              <a:gd name="connsiteY40" fmla="*/ 1192696 h 1381009"/>
              <a:gd name="connsiteX41" fmla="*/ 3962400 w 4585252"/>
              <a:gd name="connsiteY41" fmla="*/ 1166191 h 1381009"/>
              <a:gd name="connsiteX42" fmla="*/ 4002156 w 4585252"/>
              <a:gd name="connsiteY42" fmla="*/ 1139687 h 1381009"/>
              <a:gd name="connsiteX43" fmla="*/ 4028660 w 4585252"/>
              <a:gd name="connsiteY43" fmla="*/ 1113182 h 1381009"/>
              <a:gd name="connsiteX44" fmla="*/ 4081669 w 4585252"/>
              <a:gd name="connsiteY44" fmla="*/ 1073426 h 1381009"/>
              <a:gd name="connsiteX45" fmla="*/ 4161182 w 4585252"/>
              <a:gd name="connsiteY45" fmla="*/ 980661 h 1381009"/>
              <a:gd name="connsiteX46" fmla="*/ 4214191 w 4585252"/>
              <a:gd name="connsiteY46" fmla="*/ 927652 h 1381009"/>
              <a:gd name="connsiteX47" fmla="*/ 4253947 w 4585252"/>
              <a:gd name="connsiteY47" fmla="*/ 914400 h 1381009"/>
              <a:gd name="connsiteX48" fmla="*/ 4320208 w 4585252"/>
              <a:gd name="connsiteY48" fmla="*/ 848139 h 1381009"/>
              <a:gd name="connsiteX49" fmla="*/ 4346713 w 4585252"/>
              <a:gd name="connsiteY49" fmla="*/ 795130 h 1381009"/>
              <a:gd name="connsiteX50" fmla="*/ 4399721 w 4585252"/>
              <a:gd name="connsiteY50" fmla="*/ 715617 h 1381009"/>
              <a:gd name="connsiteX51" fmla="*/ 4439478 w 4585252"/>
              <a:gd name="connsiteY51" fmla="*/ 702365 h 1381009"/>
              <a:gd name="connsiteX52" fmla="*/ 4518991 w 4585252"/>
              <a:gd name="connsiteY52" fmla="*/ 662609 h 1381009"/>
              <a:gd name="connsiteX53" fmla="*/ 4585252 w 4585252"/>
              <a:gd name="connsiteY53" fmla="*/ 609600 h 1381009"/>
              <a:gd name="connsiteX54" fmla="*/ 4545495 w 4585252"/>
              <a:gd name="connsiteY54" fmla="*/ 583096 h 1381009"/>
              <a:gd name="connsiteX55" fmla="*/ 4505739 w 4585252"/>
              <a:gd name="connsiteY55" fmla="*/ 569843 h 1381009"/>
              <a:gd name="connsiteX56" fmla="*/ 4386469 w 4585252"/>
              <a:gd name="connsiteY56" fmla="*/ 477078 h 1381009"/>
              <a:gd name="connsiteX57" fmla="*/ 4333460 w 4585252"/>
              <a:gd name="connsiteY57" fmla="*/ 410817 h 1381009"/>
              <a:gd name="connsiteX58" fmla="*/ 4267200 w 4585252"/>
              <a:gd name="connsiteY58" fmla="*/ 384313 h 1381009"/>
              <a:gd name="connsiteX59" fmla="*/ 4227443 w 4585252"/>
              <a:gd name="connsiteY59" fmla="*/ 357809 h 1381009"/>
              <a:gd name="connsiteX60" fmla="*/ 4161182 w 4585252"/>
              <a:gd name="connsiteY60" fmla="*/ 304800 h 1381009"/>
              <a:gd name="connsiteX61" fmla="*/ 4055165 w 4585252"/>
              <a:gd name="connsiteY61" fmla="*/ 278296 h 1381009"/>
              <a:gd name="connsiteX62" fmla="*/ 3949147 w 4585252"/>
              <a:gd name="connsiteY62" fmla="*/ 238539 h 1381009"/>
              <a:gd name="connsiteX63" fmla="*/ 3869634 w 4585252"/>
              <a:gd name="connsiteY63" fmla="*/ 225287 h 1381009"/>
              <a:gd name="connsiteX64" fmla="*/ 3472069 w 4585252"/>
              <a:gd name="connsiteY64" fmla="*/ 225287 h 1381009"/>
              <a:gd name="connsiteX65" fmla="*/ 3339547 w 4585252"/>
              <a:gd name="connsiteY65" fmla="*/ 291548 h 1381009"/>
              <a:gd name="connsiteX66" fmla="*/ 3246782 w 4585252"/>
              <a:gd name="connsiteY66" fmla="*/ 331304 h 1381009"/>
              <a:gd name="connsiteX67" fmla="*/ 3193773 w 4585252"/>
              <a:gd name="connsiteY67" fmla="*/ 344556 h 1381009"/>
              <a:gd name="connsiteX68" fmla="*/ 3154017 w 4585252"/>
              <a:gd name="connsiteY68" fmla="*/ 371061 h 1381009"/>
              <a:gd name="connsiteX69" fmla="*/ 3074504 w 4585252"/>
              <a:gd name="connsiteY69" fmla="*/ 410817 h 1381009"/>
              <a:gd name="connsiteX70" fmla="*/ 2676939 w 4585252"/>
              <a:gd name="connsiteY70" fmla="*/ 397565 h 1381009"/>
              <a:gd name="connsiteX71" fmla="*/ 2610678 w 4585252"/>
              <a:gd name="connsiteY71" fmla="*/ 331304 h 1381009"/>
              <a:gd name="connsiteX72" fmla="*/ 2491408 w 4585252"/>
              <a:gd name="connsiteY72" fmla="*/ 265043 h 1381009"/>
              <a:gd name="connsiteX73" fmla="*/ 2385391 w 4585252"/>
              <a:gd name="connsiteY73" fmla="*/ 185530 h 1381009"/>
              <a:gd name="connsiteX74" fmla="*/ 2358886 w 4585252"/>
              <a:gd name="connsiteY74" fmla="*/ 159026 h 1381009"/>
              <a:gd name="connsiteX75" fmla="*/ 2305878 w 4585252"/>
              <a:gd name="connsiteY75" fmla="*/ 145774 h 1381009"/>
              <a:gd name="connsiteX76" fmla="*/ 2226365 w 4585252"/>
              <a:gd name="connsiteY76" fmla="*/ 92765 h 1381009"/>
              <a:gd name="connsiteX77" fmla="*/ 2067339 w 4585252"/>
              <a:gd name="connsiteY77" fmla="*/ 26504 h 1381009"/>
              <a:gd name="connsiteX78" fmla="*/ 1934817 w 4585252"/>
              <a:gd name="connsiteY78" fmla="*/ 0 h 1381009"/>
              <a:gd name="connsiteX79" fmla="*/ 1643269 w 4585252"/>
              <a:gd name="connsiteY79" fmla="*/ 13252 h 1381009"/>
              <a:gd name="connsiteX80" fmla="*/ 1537252 w 4585252"/>
              <a:gd name="connsiteY80" fmla="*/ 39756 h 1381009"/>
              <a:gd name="connsiteX81" fmla="*/ 1484243 w 4585252"/>
              <a:gd name="connsiteY81" fmla="*/ 66261 h 1381009"/>
              <a:gd name="connsiteX82" fmla="*/ 1404730 w 4585252"/>
              <a:gd name="connsiteY82" fmla="*/ 92765 h 1381009"/>
              <a:gd name="connsiteX83" fmla="*/ 1325217 w 4585252"/>
              <a:gd name="connsiteY83" fmla="*/ 145774 h 1381009"/>
              <a:gd name="connsiteX84" fmla="*/ 1285460 w 4585252"/>
              <a:gd name="connsiteY84" fmla="*/ 172278 h 1381009"/>
              <a:gd name="connsiteX85" fmla="*/ 1166191 w 4585252"/>
              <a:gd name="connsiteY85" fmla="*/ 198782 h 1381009"/>
              <a:gd name="connsiteX86" fmla="*/ 914400 w 4585252"/>
              <a:gd name="connsiteY86" fmla="*/ 212035 h 1381009"/>
              <a:gd name="connsiteX87" fmla="*/ 861391 w 4585252"/>
              <a:gd name="connsiteY87" fmla="*/ 225287 h 1381009"/>
              <a:gd name="connsiteX88" fmla="*/ 781878 w 4585252"/>
              <a:gd name="connsiteY88" fmla="*/ 251791 h 1381009"/>
              <a:gd name="connsiteX89" fmla="*/ 649356 w 4585252"/>
              <a:gd name="connsiteY89" fmla="*/ 291548 h 1381009"/>
              <a:gd name="connsiteX90" fmla="*/ 609600 w 4585252"/>
              <a:gd name="connsiteY90" fmla="*/ 304800 h 1381009"/>
              <a:gd name="connsiteX91" fmla="*/ 556591 w 4585252"/>
              <a:gd name="connsiteY91" fmla="*/ 331304 h 1381009"/>
              <a:gd name="connsiteX92" fmla="*/ 530086 w 4585252"/>
              <a:gd name="connsiteY92" fmla="*/ 357809 h 1381009"/>
              <a:gd name="connsiteX93" fmla="*/ 450573 w 4585252"/>
              <a:gd name="connsiteY93" fmla="*/ 397565 h 1381009"/>
              <a:gd name="connsiteX94" fmla="*/ 371060 w 4585252"/>
              <a:gd name="connsiteY94" fmla="*/ 477078 h 1381009"/>
              <a:gd name="connsiteX95" fmla="*/ 344556 w 4585252"/>
              <a:gd name="connsiteY95" fmla="*/ 516835 h 1381009"/>
              <a:gd name="connsiteX96" fmla="*/ 304800 w 4585252"/>
              <a:gd name="connsiteY96" fmla="*/ 543339 h 1381009"/>
              <a:gd name="connsiteX97" fmla="*/ 238539 w 4585252"/>
              <a:gd name="connsiteY97" fmla="*/ 636104 h 1381009"/>
              <a:gd name="connsiteX98" fmla="*/ 212034 w 4585252"/>
              <a:gd name="connsiteY98" fmla="*/ 689113 h 1381009"/>
              <a:gd name="connsiteX99" fmla="*/ 92765 w 4585252"/>
              <a:gd name="connsiteY99" fmla="*/ 795130 h 1381009"/>
              <a:gd name="connsiteX100" fmla="*/ 66260 w 4585252"/>
              <a:gd name="connsiteY100" fmla="*/ 887896 h 1381009"/>
              <a:gd name="connsiteX101" fmla="*/ 39756 w 4585252"/>
              <a:gd name="connsiteY101" fmla="*/ 927652 h 1381009"/>
              <a:gd name="connsiteX102" fmla="*/ 13252 w 4585252"/>
              <a:gd name="connsiteY102" fmla="*/ 1007165 h 1381009"/>
              <a:gd name="connsiteX103" fmla="*/ 0 w 4585252"/>
              <a:gd name="connsiteY103" fmla="*/ 1046922 h 1381009"/>
              <a:gd name="connsiteX104" fmla="*/ 13252 w 4585252"/>
              <a:gd name="connsiteY104" fmla="*/ 1139687 h 13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585252" h="1381009">
                <a:moveTo>
                  <a:pt x="13252" y="1139687"/>
                </a:moveTo>
                <a:lnTo>
                  <a:pt x="13252" y="1139687"/>
                </a:lnTo>
                <a:cubicBezTo>
                  <a:pt x="48591" y="1122017"/>
                  <a:pt x="83300" y="1103027"/>
                  <a:pt x="119269" y="1086678"/>
                </a:cubicBezTo>
                <a:cubicBezTo>
                  <a:pt x="131986" y="1080898"/>
                  <a:pt x="146532" y="1079673"/>
                  <a:pt x="159026" y="1073426"/>
                </a:cubicBezTo>
                <a:cubicBezTo>
                  <a:pt x="173272" y="1066303"/>
                  <a:pt x="184537" y="1054045"/>
                  <a:pt x="198782" y="1046922"/>
                </a:cubicBezTo>
                <a:cubicBezTo>
                  <a:pt x="230826" y="1030900"/>
                  <a:pt x="257570" y="1033158"/>
                  <a:pt x="291547" y="1020417"/>
                </a:cubicBezTo>
                <a:cubicBezTo>
                  <a:pt x="416954" y="973390"/>
                  <a:pt x="265608" y="1009702"/>
                  <a:pt x="410817" y="980661"/>
                </a:cubicBezTo>
                <a:cubicBezTo>
                  <a:pt x="424069" y="971826"/>
                  <a:pt x="436327" y="961279"/>
                  <a:pt x="450573" y="954156"/>
                </a:cubicBezTo>
                <a:cubicBezTo>
                  <a:pt x="463067" y="947909"/>
                  <a:pt x="476898" y="944742"/>
                  <a:pt x="490330" y="940904"/>
                </a:cubicBezTo>
                <a:cubicBezTo>
                  <a:pt x="545684" y="925089"/>
                  <a:pt x="560371" y="924813"/>
                  <a:pt x="622852" y="914400"/>
                </a:cubicBezTo>
                <a:cubicBezTo>
                  <a:pt x="724452" y="918817"/>
                  <a:pt x="826256" y="919852"/>
                  <a:pt x="927652" y="927652"/>
                </a:cubicBezTo>
                <a:cubicBezTo>
                  <a:pt x="941580" y="928723"/>
                  <a:pt x="954691" y="935124"/>
                  <a:pt x="967408" y="940904"/>
                </a:cubicBezTo>
                <a:cubicBezTo>
                  <a:pt x="1003377" y="957254"/>
                  <a:pt x="1041818" y="970207"/>
                  <a:pt x="1073426" y="993913"/>
                </a:cubicBezTo>
                <a:cubicBezTo>
                  <a:pt x="1137609" y="1042051"/>
                  <a:pt x="1105481" y="1026684"/>
                  <a:pt x="1166191" y="1046922"/>
                </a:cubicBezTo>
                <a:cubicBezTo>
                  <a:pt x="1179443" y="1060174"/>
                  <a:pt x="1190136" y="1076616"/>
                  <a:pt x="1205947" y="1086678"/>
                </a:cubicBezTo>
                <a:cubicBezTo>
                  <a:pt x="1248701" y="1113885"/>
                  <a:pt x="1301266" y="1138523"/>
                  <a:pt x="1351721" y="1152939"/>
                </a:cubicBezTo>
                <a:cubicBezTo>
                  <a:pt x="1369234" y="1157943"/>
                  <a:pt x="1387217" y="1161187"/>
                  <a:pt x="1404730" y="1166191"/>
                </a:cubicBezTo>
                <a:cubicBezTo>
                  <a:pt x="1537853" y="1204226"/>
                  <a:pt x="1331725" y="1151251"/>
                  <a:pt x="1497495" y="1192696"/>
                </a:cubicBezTo>
                <a:cubicBezTo>
                  <a:pt x="1506330" y="1201531"/>
                  <a:pt x="1512033" y="1215610"/>
                  <a:pt x="1524000" y="1219200"/>
                </a:cubicBezTo>
                <a:cubicBezTo>
                  <a:pt x="1558112" y="1229433"/>
                  <a:pt x="1594888" y="1226597"/>
                  <a:pt x="1630017" y="1232452"/>
                </a:cubicBezTo>
                <a:cubicBezTo>
                  <a:pt x="1647983" y="1235446"/>
                  <a:pt x="1665356" y="1241287"/>
                  <a:pt x="1683026" y="1245704"/>
                </a:cubicBezTo>
                <a:cubicBezTo>
                  <a:pt x="1758122" y="1241287"/>
                  <a:pt x="1833461" y="1239937"/>
                  <a:pt x="1908313" y="1232452"/>
                </a:cubicBezTo>
                <a:cubicBezTo>
                  <a:pt x="1922213" y="1231062"/>
                  <a:pt x="1937161" y="1227926"/>
                  <a:pt x="1948069" y="1219200"/>
                </a:cubicBezTo>
                <a:cubicBezTo>
                  <a:pt x="1960506" y="1209250"/>
                  <a:pt x="1962587" y="1189931"/>
                  <a:pt x="1974573" y="1179443"/>
                </a:cubicBezTo>
                <a:cubicBezTo>
                  <a:pt x="1998546" y="1158467"/>
                  <a:pt x="2031562" y="1148959"/>
                  <a:pt x="2054086" y="1126435"/>
                </a:cubicBezTo>
                <a:cubicBezTo>
                  <a:pt x="2062921" y="1117600"/>
                  <a:pt x="2070834" y="1107735"/>
                  <a:pt x="2080591" y="1099930"/>
                </a:cubicBezTo>
                <a:cubicBezTo>
                  <a:pt x="2093028" y="1089981"/>
                  <a:pt x="2105379" y="1078869"/>
                  <a:pt x="2120347" y="1073426"/>
                </a:cubicBezTo>
                <a:cubicBezTo>
                  <a:pt x="2154581" y="1060978"/>
                  <a:pt x="2190646" y="1054066"/>
                  <a:pt x="2226365" y="1046922"/>
                </a:cubicBezTo>
                <a:cubicBezTo>
                  <a:pt x="2331850" y="1025824"/>
                  <a:pt x="2270239" y="1036156"/>
                  <a:pt x="2411895" y="1020417"/>
                </a:cubicBezTo>
                <a:cubicBezTo>
                  <a:pt x="2415422" y="1020543"/>
                  <a:pt x="2732579" y="1011930"/>
                  <a:pt x="2849217" y="1046922"/>
                </a:cubicBezTo>
                <a:cubicBezTo>
                  <a:pt x="2931615" y="1071642"/>
                  <a:pt x="2894782" y="1065386"/>
                  <a:pt x="2955234" y="1099930"/>
                </a:cubicBezTo>
                <a:cubicBezTo>
                  <a:pt x="3004032" y="1127815"/>
                  <a:pt x="3044535" y="1136222"/>
                  <a:pt x="3087756" y="1179443"/>
                </a:cubicBezTo>
                <a:lnTo>
                  <a:pt x="3140765" y="1232452"/>
                </a:lnTo>
                <a:cubicBezTo>
                  <a:pt x="3154017" y="1245704"/>
                  <a:pt x="3170125" y="1256615"/>
                  <a:pt x="3180521" y="1272209"/>
                </a:cubicBezTo>
                <a:lnTo>
                  <a:pt x="3207026" y="1311965"/>
                </a:lnTo>
                <a:cubicBezTo>
                  <a:pt x="3211443" y="1325217"/>
                  <a:pt x="3208432" y="1344318"/>
                  <a:pt x="3220278" y="1351722"/>
                </a:cubicBezTo>
                <a:cubicBezTo>
                  <a:pt x="3308716" y="1406996"/>
                  <a:pt x="3526781" y="1367539"/>
                  <a:pt x="3578086" y="1364974"/>
                </a:cubicBezTo>
                <a:cubicBezTo>
                  <a:pt x="3652908" y="1352504"/>
                  <a:pt x="3651342" y="1360777"/>
                  <a:pt x="3710608" y="1325217"/>
                </a:cubicBezTo>
                <a:cubicBezTo>
                  <a:pt x="3737923" y="1308828"/>
                  <a:pt x="3759902" y="1282282"/>
                  <a:pt x="3790121" y="1272209"/>
                </a:cubicBezTo>
                <a:lnTo>
                  <a:pt x="3869634" y="1245704"/>
                </a:lnTo>
                <a:cubicBezTo>
                  <a:pt x="3933636" y="1181704"/>
                  <a:pt x="3852301" y="1259572"/>
                  <a:pt x="3935895" y="1192696"/>
                </a:cubicBezTo>
                <a:cubicBezTo>
                  <a:pt x="3945652" y="1184891"/>
                  <a:pt x="3952643" y="1173996"/>
                  <a:pt x="3962400" y="1166191"/>
                </a:cubicBezTo>
                <a:cubicBezTo>
                  <a:pt x="3974837" y="1156242"/>
                  <a:pt x="3989719" y="1149637"/>
                  <a:pt x="4002156" y="1139687"/>
                </a:cubicBezTo>
                <a:cubicBezTo>
                  <a:pt x="4011912" y="1131882"/>
                  <a:pt x="4019062" y="1121181"/>
                  <a:pt x="4028660" y="1113182"/>
                </a:cubicBezTo>
                <a:cubicBezTo>
                  <a:pt x="4045628" y="1099042"/>
                  <a:pt x="4064899" y="1087800"/>
                  <a:pt x="4081669" y="1073426"/>
                </a:cubicBezTo>
                <a:cubicBezTo>
                  <a:pt x="4138206" y="1024966"/>
                  <a:pt x="4108811" y="1040514"/>
                  <a:pt x="4161182" y="980661"/>
                </a:cubicBezTo>
                <a:cubicBezTo>
                  <a:pt x="4177637" y="961855"/>
                  <a:pt x="4190485" y="935554"/>
                  <a:pt x="4214191" y="927652"/>
                </a:cubicBezTo>
                <a:lnTo>
                  <a:pt x="4253947" y="914400"/>
                </a:lnTo>
                <a:cubicBezTo>
                  <a:pt x="4276034" y="892313"/>
                  <a:pt x="4306239" y="876077"/>
                  <a:pt x="4320208" y="848139"/>
                </a:cubicBezTo>
                <a:cubicBezTo>
                  <a:pt x="4329043" y="830469"/>
                  <a:pt x="4338931" y="813288"/>
                  <a:pt x="4346713" y="795130"/>
                </a:cubicBezTo>
                <a:cubicBezTo>
                  <a:pt x="4366164" y="749745"/>
                  <a:pt x="4349722" y="748950"/>
                  <a:pt x="4399721" y="715617"/>
                </a:cubicBezTo>
                <a:cubicBezTo>
                  <a:pt x="4411344" y="707868"/>
                  <a:pt x="4426226" y="706782"/>
                  <a:pt x="4439478" y="702365"/>
                </a:cubicBezTo>
                <a:cubicBezTo>
                  <a:pt x="4553421" y="626403"/>
                  <a:pt x="4409251" y="717480"/>
                  <a:pt x="4518991" y="662609"/>
                </a:cubicBezTo>
                <a:cubicBezTo>
                  <a:pt x="4552422" y="645893"/>
                  <a:pt x="4560601" y="634250"/>
                  <a:pt x="4585252" y="609600"/>
                </a:cubicBezTo>
                <a:cubicBezTo>
                  <a:pt x="4572000" y="600765"/>
                  <a:pt x="4559741" y="590219"/>
                  <a:pt x="4545495" y="583096"/>
                </a:cubicBezTo>
                <a:cubicBezTo>
                  <a:pt x="4533001" y="576849"/>
                  <a:pt x="4516914" y="578224"/>
                  <a:pt x="4505739" y="569843"/>
                </a:cubicBezTo>
                <a:cubicBezTo>
                  <a:pt x="4345290" y="449504"/>
                  <a:pt x="4518151" y="542918"/>
                  <a:pt x="4386469" y="477078"/>
                </a:cubicBezTo>
                <a:cubicBezTo>
                  <a:pt x="4375253" y="460255"/>
                  <a:pt x="4353796" y="422438"/>
                  <a:pt x="4333460" y="410817"/>
                </a:cubicBezTo>
                <a:cubicBezTo>
                  <a:pt x="4312806" y="399015"/>
                  <a:pt x="4288477" y="394951"/>
                  <a:pt x="4267200" y="384313"/>
                </a:cubicBezTo>
                <a:cubicBezTo>
                  <a:pt x="4252954" y="377190"/>
                  <a:pt x="4239880" y="367759"/>
                  <a:pt x="4227443" y="357809"/>
                </a:cubicBezTo>
                <a:cubicBezTo>
                  <a:pt x="4186351" y="324936"/>
                  <a:pt x="4215574" y="331996"/>
                  <a:pt x="4161182" y="304800"/>
                </a:cubicBezTo>
                <a:cubicBezTo>
                  <a:pt x="4134015" y="291216"/>
                  <a:pt x="4080369" y="283337"/>
                  <a:pt x="4055165" y="278296"/>
                </a:cubicBezTo>
                <a:cubicBezTo>
                  <a:pt x="4042261" y="273134"/>
                  <a:pt x="3972523" y="243734"/>
                  <a:pt x="3949147" y="238539"/>
                </a:cubicBezTo>
                <a:cubicBezTo>
                  <a:pt x="3922917" y="232710"/>
                  <a:pt x="3896138" y="229704"/>
                  <a:pt x="3869634" y="225287"/>
                </a:cubicBezTo>
                <a:cubicBezTo>
                  <a:pt x="3727639" y="177955"/>
                  <a:pt x="3749956" y="180224"/>
                  <a:pt x="3472069" y="225287"/>
                </a:cubicBezTo>
                <a:cubicBezTo>
                  <a:pt x="3423318" y="233193"/>
                  <a:pt x="3386401" y="275930"/>
                  <a:pt x="3339547" y="291548"/>
                </a:cubicBezTo>
                <a:cubicBezTo>
                  <a:pt x="3142078" y="357371"/>
                  <a:pt x="3508824" y="233040"/>
                  <a:pt x="3246782" y="331304"/>
                </a:cubicBezTo>
                <a:cubicBezTo>
                  <a:pt x="3229728" y="337699"/>
                  <a:pt x="3211443" y="340139"/>
                  <a:pt x="3193773" y="344556"/>
                </a:cubicBezTo>
                <a:cubicBezTo>
                  <a:pt x="3180521" y="353391"/>
                  <a:pt x="3168263" y="363938"/>
                  <a:pt x="3154017" y="371061"/>
                </a:cubicBezTo>
                <a:cubicBezTo>
                  <a:pt x="3044277" y="425932"/>
                  <a:pt x="3188447" y="334855"/>
                  <a:pt x="3074504" y="410817"/>
                </a:cubicBezTo>
                <a:cubicBezTo>
                  <a:pt x="2941982" y="406400"/>
                  <a:pt x="2808990" y="409569"/>
                  <a:pt x="2676939" y="397565"/>
                </a:cubicBezTo>
                <a:cubicBezTo>
                  <a:pt x="2634110" y="393672"/>
                  <a:pt x="2635836" y="352868"/>
                  <a:pt x="2610678" y="331304"/>
                </a:cubicBezTo>
                <a:cubicBezTo>
                  <a:pt x="2553048" y="281907"/>
                  <a:pt x="2547843" y="302666"/>
                  <a:pt x="2491408" y="265043"/>
                </a:cubicBezTo>
                <a:cubicBezTo>
                  <a:pt x="2454653" y="240540"/>
                  <a:pt x="2416627" y="216765"/>
                  <a:pt x="2385391" y="185530"/>
                </a:cubicBezTo>
                <a:cubicBezTo>
                  <a:pt x="2376556" y="176695"/>
                  <a:pt x="2370061" y="164614"/>
                  <a:pt x="2358886" y="159026"/>
                </a:cubicBezTo>
                <a:cubicBezTo>
                  <a:pt x="2342596" y="150881"/>
                  <a:pt x="2323547" y="150191"/>
                  <a:pt x="2305878" y="145774"/>
                </a:cubicBezTo>
                <a:cubicBezTo>
                  <a:pt x="2255255" y="95151"/>
                  <a:pt x="2306595" y="140903"/>
                  <a:pt x="2226365" y="92765"/>
                </a:cubicBezTo>
                <a:cubicBezTo>
                  <a:pt x="2101389" y="17779"/>
                  <a:pt x="2197763" y="50958"/>
                  <a:pt x="2067339" y="26504"/>
                </a:cubicBezTo>
                <a:cubicBezTo>
                  <a:pt x="2023062" y="18202"/>
                  <a:pt x="1934817" y="0"/>
                  <a:pt x="1934817" y="0"/>
                </a:cubicBezTo>
                <a:cubicBezTo>
                  <a:pt x="1837634" y="4417"/>
                  <a:pt x="1740069" y="3572"/>
                  <a:pt x="1643269" y="13252"/>
                </a:cubicBezTo>
                <a:cubicBezTo>
                  <a:pt x="1607023" y="16877"/>
                  <a:pt x="1537252" y="39756"/>
                  <a:pt x="1537252" y="39756"/>
                </a:cubicBezTo>
                <a:cubicBezTo>
                  <a:pt x="1519582" y="48591"/>
                  <a:pt x="1502585" y="58924"/>
                  <a:pt x="1484243" y="66261"/>
                </a:cubicBezTo>
                <a:cubicBezTo>
                  <a:pt x="1458303" y="76637"/>
                  <a:pt x="1427976" y="77268"/>
                  <a:pt x="1404730" y="92765"/>
                </a:cubicBezTo>
                <a:lnTo>
                  <a:pt x="1325217" y="145774"/>
                </a:lnTo>
                <a:cubicBezTo>
                  <a:pt x="1311965" y="154609"/>
                  <a:pt x="1300912" y="168415"/>
                  <a:pt x="1285460" y="172278"/>
                </a:cubicBezTo>
                <a:cubicBezTo>
                  <a:pt x="1258212" y="179090"/>
                  <a:pt x="1191429" y="196679"/>
                  <a:pt x="1166191" y="198782"/>
                </a:cubicBezTo>
                <a:cubicBezTo>
                  <a:pt x="1082435" y="205762"/>
                  <a:pt x="998330" y="207617"/>
                  <a:pt x="914400" y="212035"/>
                </a:cubicBezTo>
                <a:cubicBezTo>
                  <a:pt x="896730" y="216452"/>
                  <a:pt x="878836" y="220053"/>
                  <a:pt x="861391" y="225287"/>
                </a:cubicBezTo>
                <a:cubicBezTo>
                  <a:pt x="834631" y="233315"/>
                  <a:pt x="808982" y="245015"/>
                  <a:pt x="781878" y="251791"/>
                </a:cubicBezTo>
                <a:cubicBezTo>
                  <a:pt x="701763" y="271819"/>
                  <a:pt x="746151" y="259282"/>
                  <a:pt x="649356" y="291548"/>
                </a:cubicBezTo>
                <a:cubicBezTo>
                  <a:pt x="636104" y="295965"/>
                  <a:pt x="622094" y="298553"/>
                  <a:pt x="609600" y="304800"/>
                </a:cubicBezTo>
                <a:lnTo>
                  <a:pt x="556591" y="331304"/>
                </a:lnTo>
                <a:cubicBezTo>
                  <a:pt x="547756" y="340139"/>
                  <a:pt x="540800" y="351381"/>
                  <a:pt x="530086" y="357809"/>
                </a:cubicBezTo>
                <a:cubicBezTo>
                  <a:pt x="459238" y="400318"/>
                  <a:pt x="520176" y="335696"/>
                  <a:pt x="450573" y="397565"/>
                </a:cubicBezTo>
                <a:cubicBezTo>
                  <a:pt x="422558" y="422467"/>
                  <a:pt x="391851" y="445890"/>
                  <a:pt x="371060" y="477078"/>
                </a:cubicBezTo>
                <a:cubicBezTo>
                  <a:pt x="362225" y="490330"/>
                  <a:pt x="355818" y="505573"/>
                  <a:pt x="344556" y="516835"/>
                </a:cubicBezTo>
                <a:cubicBezTo>
                  <a:pt x="333294" y="528097"/>
                  <a:pt x="318052" y="534504"/>
                  <a:pt x="304800" y="543339"/>
                </a:cubicBezTo>
                <a:cubicBezTo>
                  <a:pt x="232157" y="688622"/>
                  <a:pt x="328082" y="510744"/>
                  <a:pt x="238539" y="636104"/>
                </a:cubicBezTo>
                <a:cubicBezTo>
                  <a:pt x="227056" y="652180"/>
                  <a:pt x="224163" y="673519"/>
                  <a:pt x="212034" y="689113"/>
                </a:cubicBezTo>
                <a:cubicBezTo>
                  <a:pt x="173824" y="738241"/>
                  <a:pt x="139884" y="759791"/>
                  <a:pt x="92765" y="795130"/>
                </a:cubicBezTo>
                <a:cubicBezTo>
                  <a:pt x="88518" y="812120"/>
                  <a:pt x="75768" y="868880"/>
                  <a:pt x="66260" y="887896"/>
                </a:cubicBezTo>
                <a:cubicBezTo>
                  <a:pt x="59137" y="902141"/>
                  <a:pt x="48591" y="914400"/>
                  <a:pt x="39756" y="927652"/>
                </a:cubicBezTo>
                <a:lnTo>
                  <a:pt x="13252" y="1007165"/>
                </a:lnTo>
                <a:cubicBezTo>
                  <a:pt x="8835" y="1020417"/>
                  <a:pt x="0" y="1032953"/>
                  <a:pt x="0" y="1046922"/>
                </a:cubicBezTo>
                <a:lnTo>
                  <a:pt x="13252" y="113968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841887" y="3493008"/>
            <a:ext cx="253218" cy="253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Oval 8"/>
          <p:cNvSpPr/>
          <p:nvPr/>
        </p:nvSpPr>
        <p:spPr>
          <a:xfrm>
            <a:off x="1783310" y="3366399"/>
            <a:ext cx="253218" cy="2532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p:cNvSpPr/>
          <p:nvPr/>
        </p:nvSpPr>
        <p:spPr>
          <a:xfrm>
            <a:off x="1431616" y="3048145"/>
            <a:ext cx="253218" cy="2532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2" name="Straight Connector 11"/>
          <p:cNvCxnSpPr/>
          <p:nvPr/>
        </p:nvCxnSpPr>
        <p:spPr>
          <a:xfrm>
            <a:off x="7288471" y="2170645"/>
            <a:ext cx="14068" cy="2686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288471" y="4843506"/>
            <a:ext cx="3319976" cy="1406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802487" y="2541852"/>
            <a:ext cx="253218" cy="253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Oval 19"/>
          <p:cNvSpPr/>
          <p:nvPr/>
        </p:nvSpPr>
        <p:spPr>
          <a:xfrm>
            <a:off x="8238296" y="4077460"/>
            <a:ext cx="253218" cy="2532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p:cNvSpPr/>
          <p:nvPr/>
        </p:nvSpPr>
        <p:spPr>
          <a:xfrm>
            <a:off x="7985078" y="3660730"/>
            <a:ext cx="253218" cy="2532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Right Arrow 21"/>
          <p:cNvSpPr/>
          <p:nvPr/>
        </p:nvSpPr>
        <p:spPr>
          <a:xfrm>
            <a:off x="5684755" y="3310126"/>
            <a:ext cx="970671" cy="64008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3" name="TextBox 22"/>
          <p:cNvSpPr txBox="1"/>
          <p:nvPr/>
        </p:nvSpPr>
        <p:spPr>
          <a:xfrm>
            <a:off x="600456" y="4658840"/>
            <a:ext cx="3979103" cy="646331"/>
          </a:xfrm>
          <a:prstGeom prst="rect">
            <a:avLst/>
          </a:prstGeom>
          <a:noFill/>
        </p:spPr>
        <p:txBody>
          <a:bodyPr wrap="none" rtlCol="0">
            <a:spAutoFit/>
          </a:bodyPr>
          <a:lstStyle/>
          <a:p>
            <a:pPr algn="ctr"/>
            <a:r>
              <a:rPr lang="en-US" dirty="0"/>
              <a:t>Crazy high-dimensional manifold / space</a:t>
            </a:r>
          </a:p>
          <a:p>
            <a:pPr algn="ctr"/>
            <a:r>
              <a:rPr lang="en-US" dirty="0"/>
              <a:t>&lt; 1, 2, 3, </a:t>
            </a:r>
            <a:r>
              <a:rPr lang="is-IS" dirty="0"/>
              <a:t>…, N &gt;</a:t>
            </a:r>
            <a:endParaRPr lang="en-US" dirty="0"/>
          </a:p>
        </p:txBody>
      </p:sp>
      <p:sp>
        <p:nvSpPr>
          <p:cNvPr id="24" name="TextBox 23"/>
          <p:cNvSpPr txBox="1"/>
          <p:nvPr/>
        </p:nvSpPr>
        <p:spPr>
          <a:xfrm>
            <a:off x="7512456" y="4985053"/>
            <a:ext cx="3297890" cy="646331"/>
          </a:xfrm>
          <a:prstGeom prst="rect">
            <a:avLst/>
          </a:prstGeom>
          <a:noFill/>
        </p:spPr>
        <p:txBody>
          <a:bodyPr wrap="none" rtlCol="0">
            <a:spAutoFit/>
          </a:bodyPr>
          <a:lstStyle/>
          <a:p>
            <a:r>
              <a:rPr lang="en-US" dirty="0"/>
              <a:t>Nice dimensions for plotting data</a:t>
            </a:r>
          </a:p>
          <a:p>
            <a:pPr algn="ctr"/>
            <a:r>
              <a:rPr lang="en-US" dirty="0"/>
              <a:t>&lt; 1, 2 &gt;</a:t>
            </a:r>
          </a:p>
        </p:txBody>
      </p:sp>
      <p:sp>
        <p:nvSpPr>
          <p:cNvPr id="25" name="TextBox 24"/>
          <p:cNvSpPr txBox="1"/>
          <p:nvPr/>
        </p:nvSpPr>
        <p:spPr>
          <a:xfrm flipH="1">
            <a:off x="5023569" y="2795070"/>
            <a:ext cx="2285083" cy="369332"/>
          </a:xfrm>
          <a:prstGeom prst="rect">
            <a:avLst/>
          </a:prstGeom>
          <a:noFill/>
        </p:spPr>
        <p:txBody>
          <a:bodyPr wrap="square" rtlCol="0">
            <a:spAutoFit/>
          </a:bodyPr>
          <a:lstStyle/>
          <a:p>
            <a:r>
              <a:rPr lang="en-US"/>
              <a:t>Embedding function</a:t>
            </a:r>
          </a:p>
        </p:txBody>
      </p:sp>
    </p:spTree>
    <p:extLst>
      <p:ext uri="{BB962C8B-B14F-4D97-AF65-F5344CB8AC3E}">
        <p14:creationId xmlns:p14="http://schemas.microsoft.com/office/powerpoint/2010/main" val="252193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what’s wrong with good old PCA? </a:t>
            </a:r>
          </a:p>
        </p:txBody>
      </p:sp>
      <p:sp>
        <p:nvSpPr>
          <p:cNvPr id="3" name="Content Placeholder 2"/>
          <p:cNvSpPr>
            <a:spLocks noGrp="1"/>
          </p:cNvSpPr>
          <p:nvPr>
            <p:ph sz="quarter" idx="13"/>
          </p:nvPr>
        </p:nvSpPr>
        <p:spPr>
          <a:xfrm>
            <a:off x="304799" y="1540812"/>
            <a:ext cx="10515600" cy="4351338"/>
          </a:xfrm>
          <a:prstGeom prst="rect">
            <a:avLst/>
          </a:prstGeom>
        </p:spPr>
        <p:txBody>
          <a:bodyPr>
            <a:noAutofit/>
          </a:bodyPr>
          <a:lstStyle/>
          <a:p>
            <a:r>
              <a:rPr lang="en-US" sz="2400" dirty="0"/>
              <a:t>Answer: </a:t>
            </a:r>
            <a:r>
              <a:rPr lang="en-US" sz="2400" i="1" dirty="0"/>
              <a:t>Nothing!</a:t>
            </a:r>
            <a:r>
              <a:rPr lang="en-US" sz="2400" dirty="0"/>
              <a:t> For many data sets it continues to work very well</a:t>
            </a:r>
            <a:r>
              <a:rPr lang="is-IS" sz="2400" dirty="0"/>
              <a:t>… probably still worth trying it first when you get new data</a:t>
            </a:r>
            <a:br>
              <a:rPr lang="en-US" sz="2400" dirty="0"/>
            </a:br>
            <a:endParaRPr lang="en-US" sz="2400" dirty="0"/>
          </a:p>
          <a:p>
            <a:r>
              <a:rPr lang="en-US" sz="2400" dirty="0"/>
              <a:t>PCA Benefits: Established track record, </a:t>
            </a:r>
            <a:r>
              <a:rPr lang="en-US" sz="2400" i="1" dirty="0"/>
              <a:t>allows conversion between original and PCA projections</a:t>
            </a:r>
            <a:r>
              <a:rPr lang="en-US" sz="2400" dirty="0"/>
              <a:t>, fast, many great software libraries available for it</a:t>
            </a:r>
            <a:br>
              <a:rPr lang="en-US" sz="2400" dirty="0"/>
            </a:br>
            <a:endParaRPr lang="en-US" sz="2400" dirty="0"/>
          </a:p>
          <a:p>
            <a:r>
              <a:rPr lang="en-US" sz="2400" dirty="0"/>
              <a:t>Drawbacks: It is a linear method with an objective to maximize </a:t>
            </a:r>
            <a:r>
              <a:rPr lang="en-US" sz="2400" i="1" dirty="0"/>
              <a:t>variance</a:t>
            </a:r>
            <a:r>
              <a:rPr lang="en-US" sz="2400" dirty="0"/>
              <a:t> by preserving the largest </a:t>
            </a:r>
            <a:r>
              <a:rPr lang="en-US" sz="2400" i="1" dirty="0"/>
              <a:t>pairwise</a:t>
            </a:r>
            <a:r>
              <a:rPr lang="en-US" sz="2400" dirty="0"/>
              <a:t> distances</a:t>
            </a:r>
            <a:r>
              <a:rPr lang="is-IS" sz="2400" dirty="0"/>
              <a:t>… can create ugly pictures for complex data</a:t>
            </a:r>
            <a:endParaRPr lang="en-US" sz="2400" dirty="0"/>
          </a:p>
          <a:p>
            <a:endParaRPr lang="en-US" sz="2400" dirty="0"/>
          </a:p>
        </p:txBody>
      </p:sp>
    </p:spTree>
    <p:extLst>
      <p:ext uri="{BB962C8B-B14F-4D97-AF65-F5344CB8AC3E}">
        <p14:creationId xmlns:p14="http://schemas.microsoft.com/office/powerpoint/2010/main" val="16376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6A621-04D3-5744-A61D-F5004C4ABB29}"/>
              </a:ext>
            </a:extLst>
          </p:cNvPr>
          <p:cNvSpPr>
            <a:spLocks noGrp="1"/>
          </p:cNvSpPr>
          <p:nvPr>
            <p:ph type="title"/>
          </p:nvPr>
        </p:nvSpPr>
        <p:spPr/>
        <p:txBody>
          <a:bodyPr/>
          <a:lstStyle/>
          <a:p>
            <a:r>
              <a:rPr lang="en-US" u="sng" dirty="0"/>
              <a:t>For Today’s Training</a:t>
            </a:r>
          </a:p>
        </p:txBody>
      </p:sp>
      <p:sp>
        <p:nvSpPr>
          <p:cNvPr id="3" name="Content Placeholder 2">
            <a:extLst>
              <a:ext uri="{FF2B5EF4-FFF2-40B4-BE49-F238E27FC236}">
                <a16:creationId xmlns:a16="http://schemas.microsoft.com/office/drawing/2014/main" id="{FF3F15C4-1958-3646-9FBB-500075C05778}"/>
              </a:ext>
            </a:extLst>
          </p:cNvPr>
          <p:cNvSpPr>
            <a:spLocks noGrp="1"/>
          </p:cNvSpPr>
          <p:nvPr>
            <p:ph sz="quarter" idx="13"/>
          </p:nvPr>
        </p:nvSpPr>
        <p:spPr>
          <a:xfrm>
            <a:off x="304798" y="1069848"/>
            <a:ext cx="10847883" cy="4701365"/>
          </a:xfrm>
        </p:spPr>
        <p:txBody>
          <a:bodyPr>
            <a:normAutofit lnSpcReduction="10000"/>
          </a:bodyPr>
          <a:lstStyle/>
          <a:p>
            <a:pPr marL="0" indent="0">
              <a:buNone/>
            </a:pPr>
            <a:endParaRPr lang="en-US" sz="4300" b="1" i="1" dirty="0"/>
          </a:p>
          <a:p>
            <a:pPr marL="0" indent="0">
              <a:buNone/>
            </a:pPr>
            <a:r>
              <a:rPr lang="en-US" sz="2800" dirty="0"/>
              <a:t>Installation instructions are available on the course GitHub: </a:t>
            </a:r>
            <a:r>
              <a:rPr lang="en-US" sz="2800"/>
              <a:t>			</a:t>
            </a:r>
            <a:r>
              <a:rPr lang="en-US" sz="1600" b="1">
                <a:hlinkClick r:id="rId2"/>
              </a:rPr>
              <a:t>https</a:t>
            </a:r>
            <a:r>
              <a:rPr lang="en-US" sz="1600" b="1" dirty="0">
                <a:hlinkClick r:id="rId2"/>
              </a:rPr>
              <a:t>://github.com/niaid/bcbb-training-intro-to-deep-learning</a:t>
            </a:r>
            <a:endParaRPr lang="en-US" sz="2800" b="1" dirty="0">
              <a:hlinkClick r:id="rId3"/>
            </a:endParaRPr>
          </a:p>
          <a:p>
            <a:pPr marL="0" indent="0">
              <a:buNone/>
            </a:pPr>
            <a:endParaRPr lang="en-US" sz="2800" b="1" dirty="0">
              <a:hlinkClick r:id="rId3"/>
            </a:endParaRPr>
          </a:p>
          <a:p>
            <a:pPr marL="0" indent="0">
              <a:buNone/>
            </a:pPr>
            <a:r>
              <a:rPr lang="en-US" sz="2800" i="1" dirty="0"/>
              <a:t>I recommend you clone the repo to your local machine to have local copies of the scripts we will use.</a:t>
            </a:r>
          </a:p>
          <a:p>
            <a:pPr marL="0" indent="0">
              <a:buNone/>
            </a:pPr>
            <a:endParaRPr lang="en-US" sz="2800" dirty="0">
              <a:latin typeface="+mn-lt"/>
            </a:endParaRPr>
          </a:p>
          <a:p>
            <a:pPr marL="0" indent="0">
              <a:buNone/>
            </a:pPr>
            <a:r>
              <a:rPr lang="en-US" sz="1700" dirty="0">
                <a:latin typeface="+mn-lt"/>
              </a:rPr>
              <a:t>Python Users: Activate the environment you installed in a terminal followed by the IDE of your choice:</a:t>
            </a:r>
          </a:p>
          <a:p>
            <a:pPr marL="0" indent="0" algn="ctr">
              <a:buNone/>
            </a:pPr>
            <a:r>
              <a:rPr lang="en-US" sz="1700" b="1" dirty="0" err="1">
                <a:latin typeface="+mn-lt"/>
              </a:rPr>
              <a:t>conda</a:t>
            </a:r>
            <a:r>
              <a:rPr lang="en-US" sz="1700" b="1" dirty="0">
                <a:latin typeface="+mn-lt"/>
              </a:rPr>
              <a:t> activate </a:t>
            </a:r>
            <a:r>
              <a:rPr lang="en-US" sz="1700" b="1" dirty="0" err="1">
                <a:latin typeface="+mn-lt"/>
              </a:rPr>
              <a:t>tflow</a:t>
            </a:r>
            <a:endParaRPr lang="en-US" sz="1700" dirty="0">
              <a:latin typeface="+mn-lt"/>
            </a:endParaRPr>
          </a:p>
          <a:p>
            <a:pPr marL="0" indent="0">
              <a:buNone/>
            </a:pPr>
            <a:endParaRPr lang="en-US" sz="1700" dirty="0">
              <a:latin typeface="+mn-lt"/>
            </a:endParaRPr>
          </a:p>
          <a:p>
            <a:pPr marL="0" indent="0">
              <a:buNone/>
            </a:pPr>
            <a:r>
              <a:rPr lang="en-US" sz="1700" dirty="0">
                <a:latin typeface="+mn-lt"/>
              </a:rPr>
              <a:t>R Users: Start </a:t>
            </a:r>
            <a:r>
              <a:rPr lang="en-US" sz="1700" dirty="0" err="1">
                <a:latin typeface="+mn-lt"/>
              </a:rPr>
              <a:t>Rstudio</a:t>
            </a:r>
            <a:r>
              <a:rPr lang="en-US" sz="1700" dirty="0">
                <a:latin typeface="+mn-lt"/>
              </a:rPr>
              <a:t>, open the example script files, and select the following from the top menu:</a:t>
            </a:r>
          </a:p>
          <a:p>
            <a:pPr marL="0" indent="0" algn="ctr">
              <a:buNone/>
            </a:pPr>
            <a:r>
              <a:rPr lang="en-US" sz="1700" b="1" dirty="0">
                <a:latin typeface="+mn-lt"/>
              </a:rPr>
              <a:t>Session &gt; Set Working Directory &gt; To Source File Location</a:t>
            </a:r>
            <a:endParaRPr lang="en-US" sz="1700" dirty="0">
              <a:latin typeface="+mn-lt"/>
            </a:endParaRPr>
          </a:p>
          <a:p>
            <a:pPr marL="0" indent="0">
              <a:buNone/>
            </a:pPr>
            <a:endParaRPr lang="en-US" sz="2200" dirty="0"/>
          </a:p>
          <a:p>
            <a:pPr marL="0" indent="0">
              <a:buNone/>
            </a:pPr>
            <a:endParaRPr lang="en-US" sz="2800" dirty="0"/>
          </a:p>
        </p:txBody>
      </p:sp>
    </p:spTree>
    <p:extLst>
      <p:ext uri="{BB962C8B-B14F-4D97-AF65-F5344CB8AC3E}">
        <p14:creationId xmlns:p14="http://schemas.microsoft.com/office/powerpoint/2010/main" val="4142497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1445"/>
            <a:ext cx="10515600" cy="1325563"/>
          </a:xfrm>
        </p:spPr>
        <p:txBody>
          <a:bodyPr/>
          <a:lstStyle/>
          <a:p>
            <a:r>
              <a:rPr lang="en-US" dirty="0"/>
              <a:t>Where PCA has some trouble... </a:t>
            </a:r>
          </a:p>
        </p:txBody>
      </p:sp>
      <p:pic>
        <p:nvPicPr>
          <p:cNvPr id="4" name="Picture 3"/>
          <p:cNvPicPr>
            <a:picLocks noChangeAspect="1"/>
          </p:cNvPicPr>
          <p:nvPr/>
        </p:nvPicPr>
        <p:blipFill>
          <a:blip r:embed="rId2"/>
          <a:stretch>
            <a:fillRect/>
          </a:stretch>
        </p:blipFill>
        <p:spPr>
          <a:xfrm>
            <a:off x="5679203" y="2030543"/>
            <a:ext cx="5407311" cy="3044968"/>
          </a:xfrm>
          <a:prstGeom prst="rect">
            <a:avLst/>
          </a:prstGeom>
        </p:spPr>
      </p:pic>
      <p:pic>
        <p:nvPicPr>
          <p:cNvPr id="5" name="Picture 4"/>
          <p:cNvPicPr>
            <a:picLocks noChangeAspect="1"/>
          </p:cNvPicPr>
          <p:nvPr/>
        </p:nvPicPr>
        <p:blipFill>
          <a:blip r:embed="rId3"/>
          <a:stretch>
            <a:fillRect/>
          </a:stretch>
        </p:blipFill>
        <p:spPr>
          <a:xfrm>
            <a:off x="697524" y="1597370"/>
            <a:ext cx="4568535" cy="4018883"/>
          </a:xfrm>
          <a:prstGeom prst="rect">
            <a:avLst/>
          </a:prstGeom>
        </p:spPr>
      </p:pic>
      <p:sp>
        <p:nvSpPr>
          <p:cNvPr id="6" name="TextBox 5"/>
          <p:cNvSpPr txBox="1"/>
          <p:nvPr/>
        </p:nvSpPr>
        <p:spPr>
          <a:xfrm>
            <a:off x="3636718" y="6015420"/>
            <a:ext cx="5350824" cy="584775"/>
          </a:xfrm>
          <a:prstGeom prst="rect">
            <a:avLst/>
          </a:prstGeom>
          <a:noFill/>
        </p:spPr>
        <p:txBody>
          <a:bodyPr wrap="none" rtlCol="0">
            <a:spAutoFit/>
          </a:bodyPr>
          <a:lstStyle/>
          <a:p>
            <a:pPr algn="ctr"/>
            <a:r>
              <a:rPr lang="en-US" sz="1600" dirty="0"/>
              <a:t>You can try this yourself! Sample </a:t>
            </a:r>
            <a:r>
              <a:rPr lang="en-US" sz="1600" dirty="0" err="1"/>
              <a:t>swiss</a:t>
            </a:r>
            <a:r>
              <a:rPr lang="en-US" sz="1600" dirty="0"/>
              <a:t> roll data at:</a:t>
            </a:r>
          </a:p>
          <a:p>
            <a:pPr algn="ctr"/>
            <a:r>
              <a:rPr lang="en-US" sz="1600" i="1" dirty="0">
                <a:solidFill>
                  <a:srgbClr val="0070C0"/>
                </a:solidFill>
              </a:rPr>
              <a:t>http://</a:t>
            </a:r>
            <a:r>
              <a:rPr lang="en-US" sz="1600" i="1" dirty="0" err="1">
                <a:solidFill>
                  <a:srgbClr val="0070C0"/>
                </a:solidFill>
              </a:rPr>
              <a:t>people.cs.uchicago.edu</a:t>
            </a:r>
            <a:r>
              <a:rPr lang="en-US" sz="1600" i="1" dirty="0">
                <a:solidFill>
                  <a:srgbClr val="0070C0"/>
                </a:solidFill>
              </a:rPr>
              <a:t>/~</a:t>
            </a:r>
            <a:r>
              <a:rPr lang="en-US" sz="1600" i="1" dirty="0" err="1">
                <a:solidFill>
                  <a:srgbClr val="0070C0"/>
                </a:solidFill>
              </a:rPr>
              <a:t>dinoj</a:t>
            </a:r>
            <a:r>
              <a:rPr lang="en-US" sz="1600" i="1" dirty="0">
                <a:solidFill>
                  <a:srgbClr val="0070C0"/>
                </a:solidFill>
              </a:rPr>
              <a:t>/manifold/</a:t>
            </a:r>
            <a:r>
              <a:rPr lang="en-US" sz="1600" i="1" dirty="0" err="1">
                <a:solidFill>
                  <a:srgbClr val="0070C0"/>
                </a:solidFill>
              </a:rPr>
              <a:t>swissroll.html</a:t>
            </a:r>
            <a:endParaRPr lang="en-US" sz="1600" i="1" dirty="0">
              <a:solidFill>
                <a:srgbClr val="0070C0"/>
              </a:solidFill>
            </a:endParaRPr>
          </a:p>
        </p:txBody>
      </p:sp>
    </p:spTree>
    <p:extLst>
      <p:ext uri="{BB962C8B-B14F-4D97-AF65-F5344CB8AC3E}">
        <p14:creationId xmlns:p14="http://schemas.microsoft.com/office/powerpoint/2010/main" val="118951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1445"/>
            <a:ext cx="10515600" cy="1325563"/>
          </a:xfrm>
        </p:spPr>
        <p:txBody>
          <a:bodyPr/>
          <a:lstStyle/>
          <a:p>
            <a:r>
              <a:rPr lang="en-US" dirty="0"/>
              <a:t>Where PCA has some trouble... </a:t>
            </a:r>
          </a:p>
        </p:txBody>
      </p:sp>
      <p:pic>
        <p:nvPicPr>
          <p:cNvPr id="5" name="Picture 4"/>
          <p:cNvPicPr>
            <a:picLocks noChangeAspect="1"/>
          </p:cNvPicPr>
          <p:nvPr/>
        </p:nvPicPr>
        <p:blipFill>
          <a:blip r:embed="rId2"/>
          <a:stretch>
            <a:fillRect/>
          </a:stretch>
        </p:blipFill>
        <p:spPr>
          <a:xfrm>
            <a:off x="983099" y="1448972"/>
            <a:ext cx="4568535" cy="4018883"/>
          </a:xfrm>
          <a:prstGeom prst="rect">
            <a:avLst/>
          </a:prstGeom>
        </p:spPr>
      </p:pic>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l="482" t="567"/>
          <a:stretch/>
        </p:blipFill>
        <p:spPr>
          <a:xfrm>
            <a:off x="6096000" y="1338988"/>
            <a:ext cx="4844318" cy="4531419"/>
          </a:xfrm>
          <a:prstGeom prst="rect">
            <a:avLst/>
          </a:prstGeom>
        </p:spPr>
      </p:pic>
    </p:spTree>
    <p:extLst>
      <p:ext uri="{BB962C8B-B14F-4D97-AF65-F5344CB8AC3E}">
        <p14:creationId xmlns:p14="http://schemas.microsoft.com/office/powerpoint/2010/main" val="126269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136" y="69697"/>
            <a:ext cx="10515600" cy="948971"/>
          </a:xfrm>
        </p:spPr>
        <p:txBody>
          <a:bodyPr>
            <a:normAutofit/>
          </a:bodyPr>
          <a:lstStyle/>
          <a:p>
            <a:r>
              <a:rPr lang="en-US" sz="2800" dirty="0"/>
              <a:t>t-Distributed Stochastic Neighbor Embedding (t-SNE)</a:t>
            </a:r>
          </a:p>
        </p:txBody>
      </p:sp>
      <p:sp>
        <p:nvSpPr>
          <p:cNvPr id="3" name="Content Placeholder 2"/>
          <p:cNvSpPr>
            <a:spLocks noGrp="1"/>
          </p:cNvSpPr>
          <p:nvPr>
            <p:ph sz="quarter" idx="13"/>
          </p:nvPr>
        </p:nvSpPr>
        <p:spPr>
          <a:xfrm>
            <a:off x="104606" y="1487994"/>
            <a:ext cx="10922391" cy="4351338"/>
          </a:xfrm>
          <a:prstGeom prst="rect">
            <a:avLst/>
          </a:prstGeom>
        </p:spPr>
        <p:txBody>
          <a:bodyPr>
            <a:normAutofit/>
          </a:bodyPr>
          <a:lstStyle/>
          <a:p>
            <a:r>
              <a:rPr lang="en-US" sz="1800" dirty="0"/>
              <a:t>A nonlinear embedding method that can capture </a:t>
            </a:r>
            <a:r>
              <a:rPr lang="en-US" sz="1800" i="1" dirty="0"/>
              <a:t>local</a:t>
            </a:r>
            <a:r>
              <a:rPr lang="en-US" sz="1800" dirty="0"/>
              <a:t> patterns in complex non-uniform data (the “crowding problem”) </a:t>
            </a:r>
            <a:br>
              <a:rPr lang="en-US" sz="1800" dirty="0"/>
            </a:br>
            <a:endParaRPr lang="en-US" sz="1800" dirty="0"/>
          </a:p>
          <a:p>
            <a:r>
              <a:rPr lang="en-US" sz="1800" dirty="0"/>
              <a:t>Introduced in 2008 by Laurens van der </a:t>
            </a:r>
            <a:r>
              <a:rPr lang="en-US" sz="1800" dirty="0" err="1"/>
              <a:t>Maaten</a:t>
            </a:r>
            <a:r>
              <a:rPr lang="en-US" sz="1800" dirty="0"/>
              <a:t> (Formerly Delft Univ., now Facebook AI) and Geoffrey Hinton (Univ. Toronto and Google)</a:t>
            </a:r>
            <a:br>
              <a:rPr lang="en-US" sz="1800" dirty="0"/>
            </a:br>
            <a:endParaRPr lang="en-US" sz="1800" dirty="0"/>
          </a:p>
          <a:p>
            <a:r>
              <a:rPr lang="en-US" sz="1800" dirty="0"/>
              <a:t>Original Paper: van der </a:t>
            </a:r>
            <a:r>
              <a:rPr lang="en-US" sz="1800" dirty="0" err="1"/>
              <a:t>Maaten</a:t>
            </a:r>
            <a:r>
              <a:rPr lang="en-US" sz="1800" dirty="0"/>
              <a:t> and Hinton (2008) </a:t>
            </a:r>
            <a:r>
              <a:rPr lang="en-US" sz="1800" i="1" dirty="0"/>
              <a:t>Journal of Machine Learning Research</a:t>
            </a:r>
            <a:r>
              <a:rPr lang="en-US" sz="1800" dirty="0"/>
              <a:t> 9:2579-2605.</a:t>
            </a:r>
          </a:p>
          <a:p>
            <a:endParaRPr lang="en-US" sz="1800" dirty="0"/>
          </a:p>
          <a:p>
            <a:r>
              <a:rPr lang="en-US" sz="1800" dirty="0"/>
              <a:t>Winner of the Merck Visualization Challenge </a:t>
            </a:r>
            <a:r>
              <a:rPr lang="en-US" sz="1800" dirty="0" err="1"/>
              <a:t>Kaggle</a:t>
            </a:r>
            <a:r>
              <a:rPr lang="en-US" sz="1800" dirty="0"/>
              <a:t> Competition</a:t>
            </a:r>
          </a:p>
          <a:p>
            <a:endParaRPr lang="en-US" sz="1800" dirty="0"/>
          </a:p>
          <a:p>
            <a:r>
              <a:rPr lang="en-US" sz="1800" dirty="0"/>
              <a:t>Library Implementations: R, Python, </a:t>
            </a:r>
            <a:r>
              <a:rPr lang="en-US" sz="1800" dirty="0" err="1"/>
              <a:t>Matlab</a:t>
            </a:r>
            <a:r>
              <a:rPr lang="en-US" sz="1800" dirty="0"/>
              <a:t>, Java, CUDA, Torch, </a:t>
            </a:r>
            <a:r>
              <a:rPr lang="en-US" sz="1800" dirty="0" err="1"/>
              <a:t>Javascript</a:t>
            </a:r>
            <a:r>
              <a:rPr lang="en-US" sz="1800" dirty="0"/>
              <a:t>, etc.</a:t>
            </a:r>
            <a:br>
              <a:rPr lang="en-US" sz="1800" dirty="0"/>
            </a:br>
            <a:endParaRPr lang="en-US" sz="1800" dirty="0"/>
          </a:p>
        </p:txBody>
      </p:sp>
      <p:sp>
        <p:nvSpPr>
          <p:cNvPr id="5" name="TextBox 4"/>
          <p:cNvSpPr txBox="1"/>
          <p:nvPr/>
        </p:nvSpPr>
        <p:spPr>
          <a:xfrm>
            <a:off x="3116334" y="5932066"/>
            <a:ext cx="6963829" cy="461665"/>
          </a:xfrm>
          <a:prstGeom prst="rect">
            <a:avLst/>
          </a:prstGeom>
          <a:noFill/>
        </p:spPr>
        <p:txBody>
          <a:bodyPr wrap="none" rtlCol="0">
            <a:spAutoFit/>
          </a:bodyPr>
          <a:lstStyle/>
          <a:p>
            <a:r>
              <a:rPr lang="en-US" sz="2400" b="1" i="1" dirty="0"/>
              <a:t>Code available at: https://</a:t>
            </a:r>
            <a:r>
              <a:rPr lang="en-US" sz="2400" b="1" i="1" dirty="0" err="1"/>
              <a:t>lvdmaaten.github.io</a:t>
            </a:r>
            <a:r>
              <a:rPr lang="en-US" sz="2400" b="1" i="1" dirty="0"/>
              <a:t>/</a:t>
            </a:r>
            <a:r>
              <a:rPr lang="en-US" sz="2400" b="1" i="1" dirty="0" err="1"/>
              <a:t>tsne</a:t>
            </a:r>
            <a:r>
              <a:rPr lang="en-US" sz="2400" b="1" i="1" dirty="0"/>
              <a:t>/</a:t>
            </a:r>
          </a:p>
        </p:txBody>
      </p:sp>
    </p:spTree>
    <p:extLst>
      <p:ext uri="{BB962C8B-B14F-4D97-AF65-F5344CB8AC3E}">
        <p14:creationId xmlns:p14="http://schemas.microsoft.com/office/powerpoint/2010/main" val="70795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698"/>
            <a:ext cx="10515600" cy="1008405"/>
          </a:xfrm>
        </p:spPr>
        <p:txBody>
          <a:bodyPr/>
          <a:lstStyle/>
          <a:p>
            <a:r>
              <a:rPr lang="en-US" dirty="0"/>
              <a:t>Basic concept of t-SNE</a:t>
            </a:r>
          </a:p>
        </p:txBody>
      </p:sp>
      <p:sp>
        <p:nvSpPr>
          <p:cNvPr id="3" name="Content Placeholder 2"/>
          <p:cNvSpPr>
            <a:spLocks noGrp="1"/>
          </p:cNvSpPr>
          <p:nvPr>
            <p:ph sz="quarter" idx="13"/>
          </p:nvPr>
        </p:nvSpPr>
        <p:spPr>
          <a:xfrm>
            <a:off x="556843" y="1487996"/>
            <a:ext cx="6758354" cy="4351338"/>
          </a:xfrm>
          <a:prstGeom prst="rect">
            <a:avLst/>
          </a:prstGeom>
        </p:spPr>
        <p:txBody>
          <a:bodyPr>
            <a:normAutofit fontScale="70000" lnSpcReduction="20000"/>
          </a:bodyPr>
          <a:lstStyle/>
          <a:p>
            <a:r>
              <a:rPr lang="en-US" sz="2400" dirty="0"/>
              <a:t>First, identify local neighborhoods in the original space (think k-nearest neighbors) by building a </a:t>
            </a:r>
            <a:r>
              <a:rPr lang="en-US" sz="2400" i="1" dirty="0"/>
              <a:t>probability distribution </a:t>
            </a:r>
            <a:r>
              <a:rPr lang="en-US" sz="2400" dirty="0"/>
              <a:t>using a t-Student Gaussian to represent the pairwise distances of points</a:t>
            </a:r>
            <a:br>
              <a:rPr lang="en-US" sz="2400" dirty="0"/>
            </a:br>
            <a:endParaRPr lang="en-US" sz="2400" dirty="0"/>
          </a:p>
          <a:p>
            <a:r>
              <a:rPr lang="en-US" sz="2400" dirty="0"/>
              <a:t>The distribution identifies points that have a higher probability of being close to each other in the </a:t>
            </a:r>
            <a:r>
              <a:rPr lang="en-US" sz="2400" i="1" dirty="0"/>
              <a:t>original</a:t>
            </a:r>
            <a:r>
              <a:rPr lang="en-US" sz="2400" dirty="0"/>
              <a:t> space. Tails of t-Student distribution help where groups of data points have variable density</a:t>
            </a:r>
          </a:p>
          <a:p>
            <a:endParaRPr lang="en-US" sz="2400" dirty="0"/>
          </a:p>
          <a:p>
            <a:r>
              <a:rPr lang="en-US" sz="2400" dirty="0"/>
              <a:t>To map to our new space, minimize the </a:t>
            </a:r>
            <a:r>
              <a:rPr lang="en-US" sz="2400" dirty="0" err="1"/>
              <a:t>Kullback-Leibler</a:t>
            </a:r>
            <a:r>
              <a:rPr lang="en-US" sz="2400" dirty="0"/>
              <a:t> (KL) divergence of the original and new embedded point distributions</a:t>
            </a:r>
            <a:br>
              <a:rPr lang="en-US" sz="2400" dirty="0"/>
            </a:br>
            <a:endParaRPr lang="en-US" sz="2400" dirty="0"/>
          </a:p>
          <a:p>
            <a:r>
              <a:rPr lang="en-US" sz="2400" dirty="0"/>
              <a:t>Mapping is stochastic, </a:t>
            </a:r>
            <a:r>
              <a:rPr lang="en-US" sz="2400" b="1" i="1" dirty="0"/>
              <a:t>so the algorithm may produce different figures each run</a:t>
            </a:r>
            <a:r>
              <a:rPr lang="en-US" sz="2400" dirty="0"/>
              <a:t>, but the KL divergence should be consistent.</a:t>
            </a:r>
            <a:br>
              <a:rPr lang="en-US" sz="2400" dirty="0"/>
            </a:br>
            <a:endParaRPr lang="en-US" sz="2400" dirty="0"/>
          </a:p>
          <a:p>
            <a:r>
              <a:rPr lang="en-US" sz="2400" dirty="0"/>
              <a:t>Unlike PCA, </a:t>
            </a:r>
            <a:r>
              <a:rPr lang="en-US" sz="2400" b="1" i="1" dirty="0"/>
              <a:t>t-SNE does not have a clear way to map new data to the embedding space</a:t>
            </a:r>
            <a:r>
              <a:rPr lang="en-US" sz="2400" dirty="0"/>
              <a:t>- van der </a:t>
            </a:r>
            <a:r>
              <a:rPr lang="en-US" sz="2400" dirty="0" err="1"/>
              <a:t>Maaten</a:t>
            </a:r>
            <a:r>
              <a:rPr lang="en-US" sz="2400" dirty="0"/>
              <a:t> recommends training a multivariate </a:t>
            </a:r>
            <a:r>
              <a:rPr lang="en-US" sz="2400" dirty="0" err="1"/>
              <a:t>regressor</a:t>
            </a:r>
            <a:r>
              <a:rPr lang="en-US" sz="2400" dirty="0"/>
              <a:t> to map new points.</a:t>
            </a:r>
          </a:p>
          <a:p>
            <a:pPr marL="514350" indent="-514350">
              <a:buFont typeface="+mj-lt"/>
              <a:buAutoNum type="arabicPeriod"/>
            </a:pPr>
            <a:endParaRPr lang="en-US" dirty="0"/>
          </a:p>
        </p:txBody>
      </p:sp>
      <p:sp>
        <p:nvSpPr>
          <p:cNvPr id="4" name="Freeform 3"/>
          <p:cNvSpPr/>
          <p:nvPr/>
        </p:nvSpPr>
        <p:spPr>
          <a:xfrm>
            <a:off x="7606748" y="1205560"/>
            <a:ext cx="4585252" cy="1381009"/>
          </a:xfrm>
          <a:custGeom>
            <a:avLst/>
            <a:gdLst>
              <a:gd name="connsiteX0" fmla="*/ 13252 w 4585252"/>
              <a:gd name="connsiteY0" fmla="*/ 1139687 h 1381009"/>
              <a:gd name="connsiteX1" fmla="*/ 13252 w 4585252"/>
              <a:gd name="connsiteY1" fmla="*/ 1139687 h 1381009"/>
              <a:gd name="connsiteX2" fmla="*/ 119269 w 4585252"/>
              <a:gd name="connsiteY2" fmla="*/ 1086678 h 1381009"/>
              <a:gd name="connsiteX3" fmla="*/ 159026 w 4585252"/>
              <a:gd name="connsiteY3" fmla="*/ 1073426 h 1381009"/>
              <a:gd name="connsiteX4" fmla="*/ 198782 w 4585252"/>
              <a:gd name="connsiteY4" fmla="*/ 1046922 h 1381009"/>
              <a:gd name="connsiteX5" fmla="*/ 291547 w 4585252"/>
              <a:gd name="connsiteY5" fmla="*/ 1020417 h 1381009"/>
              <a:gd name="connsiteX6" fmla="*/ 410817 w 4585252"/>
              <a:gd name="connsiteY6" fmla="*/ 980661 h 1381009"/>
              <a:gd name="connsiteX7" fmla="*/ 450573 w 4585252"/>
              <a:gd name="connsiteY7" fmla="*/ 954156 h 1381009"/>
              <a:gd name="connsiteX8" fmla="*/ 490330 w 4585252"/>
              <a:gd name="connsiteY8" fmla="*/ 940904 h 1381009"/>
              <a:gd name="connsiteX9" fmla="*/ 622852 w 4585252"/>
              <a:gd name="connsiteY9" fmla="*/ 914400 h 1381009"/>
              <a:gd name="connsiteX10" fmla="*/ 927652 w 4585252"/>
              <a:gd name="connsiteY10" fmla="*/ 927652 h 1381009"/>
              <a:gd name="connsiteX11" fmla="*/ 967408 w 4585252"/>
              <a:gd name="connsiteY11" fmla="*/ 940904 h 1381009"/>
              <a:gd name="connsiteX12" fmla="*/ 1073426 w 4585252"/>
              <a:gd name="connsiteY12" fmla="*/ 993913 h 1381009"/>
              <a:gd name="connsiteX13" fmla="*/ 1166191 w 4585252"/>
              <a:gd name="connsiteY13" fmla="*/ 1046922 h 1381009"/>
              <a:gd name="connsiteX14" fmla="*/ 1205947 w 4585252"/>
              <a:gd name="connsiteY14" fmla="*/ 1086678 h 1381009"/>
              <a:gd name="connsiteX15" fmla="*/ 1351721 w 4585252"/>
              <a:gd name="connsiteY15" fmla="*/ 1152939 h 1381009"/>
              <a:gd name="connsiteX16" fmla="*/ 1404730 w 4585252"/>
              <a:gd name="connsiteY16" fmla="*/ 1166191 h 1381009"/>
              <a:gd name="connsiteX17" fmla="*/ 1497495 w 4585252"/>
              <a:gd name="connsiteY17" fmla="*/ 1192696 h 1381009"/>
              <a:gd name="connsiteX18" fmla="*/ 1524000 w 4585252"/>
              <a:gd name="connsiteY18" fmla="*/ 1219200 h 1381009"/>
              <a:gd name="connsiteX19" fmla="*/ 1630017 w 4585252"/>
              <a:gd name="connsiteY19" fmla="*/ 1232452 h 1381009"/>
              <a:gd name="connsiteX20" fmla="*/ 1683026 w 4585252"/>
              <a:gd name="connsiteY20" fmla="*/ 1245704 h 1381009"/>
              <a:gd name="connsiteX21" fmla="*/ 1908313 w 4585252"/>
              <a:gd name="connsiteY21" fmla="*/ 1232452 h 1381009"/>
              <a:gd name="connsiteX22" fmla="*/ 1948069 w 4585252"/>
              <a:gd name="connsiteY22" fmla="*/ 1219200 h 1381009"/>
              <a:gd name="connsiteX23" fmla="*/ 1974573 w 4585252"/>
              <a:gd name="connsiteY23" fmla="*/ 1179443 h 1381009"/>
              <a:gd name="connsiteX24" fmla="*/ 2054086 w 4585252"/>
              <a:gd name="connsiteY24" fmla="*/ 1126435 h 1381009"/>
              <a:gd name="connsiteX25" fmla="*/ 2080591 w 4585252"/>
              <a:gd name="connsiteY25" fmla="*/ 1099930 h 1381009"/>
              <a:gd name="connsiteX26" fmla="*/ 2120347 w 4585252"/>
              <a:gd name="connsiteY26" fmla="*/ 1073426 h 1381009"/>
              <a:gd name="connsiteX27" fmla="*/ 2226365 w 4585252"/>
              <a:gd name="connsiteY27" fmla="*/ 1046922 h 1381009"/>
              <a:gd name="connsiteX28" fmla="*/ 2411895 w 4585252"/>
              <a:gd name="connsiteY28" fmla="*/ 1020417 h 1381009"/>
              <a:gd name="connsiteX29" fmla="*/ 2849217 w 4585252"/>
              <a:gd name="connsiteY29" fmla="*/ 1046922 h 1381009"/>
              <a:gd name="connsiteX30" fmla="*/ 2955234 w 4585252"/>
              <a:gd name="connsiteY30" fmla="*/ 1099930 h 1381009"/>
              <a:gd name="connsiteX31" fmla="*/ 3087756 w 4585252"/>
              <a:gd name="connsiteY31" fmla="*/ 1179443 h 1381009"/>
              <a:gd name="connsiteX32" fmla="*/ 3140765 w 4585252"/>
              <a:gd name="connsiteY32" fmla="*/ 1232452 h 1381009"/>
              <a:gd name="connsiteX33" fmla="*/ 3180521 w 4585252"/>
              <a:gd name="connsiteY33" fmla="*/ 1272209 h 1381009"/>
              <a:gd name="connsiteX34" fmla="*/ 3207026 w 4585252"/>
              <a:gd name="connsiteY34" fmla="*/ 1311965 h 1381009"/>
              <a:gd name="connsiteX35" fmla="*/ 3220278 w 4585252"/>
              <a:gd name="connsiteY35" fmla="*/ 1351722 h 1381009"/>
              <a:gd name="connsiteX36" fmla="*/ 3578086 w 4585252"/>
              <a:gd name="connsiteY36" fmla="*/ 1364974 h 1381009"/>
              <a:gd name="connsiteX37" fmla="*/ 3710608 w 4585252"/>
              <a:gd name="connsiteY37" fmla="*/ 1325217 h 1381009"/>
              <a:gd name="connsiteX38" fmla="*/ 3790121 w 4585252"/>
              <a:gd name="connsiteY38" fmla="*/ 1272209 h 1381009"/>
              <a:gd name="connsiteX39" fmla="*/ 3869634 w 4585252"/>
              <a:gd name="connsiteY39" fmla="*/ 1245704 h 1381009"/>
              <a:gd name="connsiteX40" fmla="*/ 3935895 w 4585252"/>
              <a:gd name="connsiteY40" fmla="*/ 1192696 h 1381009"/>
              <a:gd name="connsiteX41" fmla="*/ 3962400 w 4585252"/>
              <a:gd name="connsiteY41" fmla="*/ 1166191 h 1381009"/>
              <a:gd name="connsiteX42" fmla="*/ 4002156 w 4585252"/>
              <a:gd name="connsiteY42" fmla="*/ 1139687 h 1381009"/>
              <a:gd name="connsiteX43" fmla="*/ 4028660 w 4585252"/>
              <a:gd name="connsiteY43" fmla="*/ 1113182 h 1381009"/>
              <a:gd name="connsiteX44" fmla="*/ 4081669 w 4585252"/>
              <a:gd name="connsiteY44" fmla="*/ 1073426 h 1381009"/>
              <a:gd name="connsiteX45" fmla="*/ 4161182 w 4585252"/>
              <a:gd name="connsiteY45" fmla="*/ 980661 h 1381009"/>
              <a:gd name="connsiteX46" fmla="*/ 4214191 w 4585252"/>
              <a:gd name="connsiteY46" fmla="*/ 927652 h 1381009"/>
              <a:gd name="connsiteX47" fmla="*/ 4253947 w 4585252"/>
              <a:gd name="connsiteY47" fmla="*/ 914400 h 1381009"/>
              <a:gd name="connsiteX48" fmla="*/ 4320208 w 4585252"/>
              <a:gd name="connsiteY48" fmla="*/ 848139 h 1381009"/>
              <a:gd name="connsiteX49" fmla="*/ 4346713 w 4585252"/>
              <a:gd name="connsiteY49" fmla="*/ 795130 h 1381009"/>
              <a:gd name="connsiteX50" fmla="*/ 4399721 w 4585252"/>
              <a:gd name="connsiteY50" fmla="*/ 715617 h 1381009"/>
              <a:gd name="connsiteX51" fmla="*/ 4439478 w 4585252"/>
              <a:gd name="connsiteY51" fmla="*/ 702365 h 1381009"/>
              <a:gd name="connsiteX52" fmla="*/ 4518991 w 4585252"/>
              <a:gd name="connsiteY52" fmla="*/ 662609 h 1381009"/>
              <a:gd name="connsiteX53" fmla="*/ 4585252 w 4585252"/>
              <a:gd name="connsiteY53" fmla="*/ 609600 h 1381009"/>
              <a:gd name="connsiteX54" fmla="*/ 4545495 w 4585252"/>
              <a:gd name="connsiteY54" fmla="*/ 583096 h 1381009"/>
              <a:gd name="connsiteX55" fmla="*/ 4505739 w 4585252"/>
              <a:gd name="connsiteY55" fmla="*/ 569843 h 1381009"/>
              <a:gd name="connsiteX56" fmla="*/ 4386469 w 4585252"/>
              <a:gd name="connsiteY56" fmla="*/ 477078 h 1381009"/>
              <a:gd name="connsiteX57" fmla="*/ 4333460 w 4585252"/>
              <a:gd name="connsiteY57" fmla="*/ 410817 h 1381009"/>
              <a:gd name="connsiteX58" fmla="*/ 4267200 w 4585252"/>
              <a:gd name="connsiteY58" fmla="*/ 384313 h 1381009"/>
              <a:gd name="connsiteX59" fmla="*/ 4227443 w 4585252"/>
              <a:gd name="connsiteY59" fmla="*/ 357809 h 1381009"/>
              <a:gd name="connsiteX60" fmla="*/ 4161182 w 4585252"/>
              <a:gd name="connsiteY60" fmla="*/ 304800 h 1381009"/>
              <a:gd name="connsiteX61" fmla="*/ 4055165 w 4585252"/>
              <a:gd name="connsiteY61" fmla="*/ 278296 h 1381009"/>
              <a:gd name="connsiteX62" fmla="*/ 3949147 w 4585252"/>
              <a:gd name="connsiteY62" fmla="*/ 238539 h 1381009"/>
              <a:gd name="connsiteX63" fmla="*/ 3869634 w 4585252"/>
              <a:gd name="connsiteY63" fmla="*/ 225287 h 1381009"/>
              <a:gd name="connsiteX64" fmla="*/ 3472069 w 4585252"/>
              <a:gd name="connsiteY64" fmla="*/ 225287 h 1381009"/>
              <a:gd name="connsiteX65" fmla="*/ 3339547 w 4585252"/>
              <a:gd name="connsiteY65" fmla="*/ 291548 h 1381009"/>
              <a:gd name="connsiteX66" fmla="*/ 3246782 w 4585252"/>
              <a:gd name="connsiteY66" fmla="*/ 331304 h 1381009"/>
              <a:gd name="connsiteX67" fmla="*/ 3193773 w 4585252"/>
              <a:gd name="connsiteY67" fmla="*/ 344556 h 1381009"/>
              <a:gd name="connsiteX68" fmla="*/ 3154017 w 4585252"/>
              <a:gd name="connsiteY68" fmla="*/ 371061 h 1381009"/>
              <a:gd name="connsiteX69" fmla="*/ 3074504 w 4585252"/>
              <a:gd name="connsiteY69" fmla="*/ 410817 h 1381009"/>
              <a:gd name="connsiteX70" fmla="*/ 2676939 w 4585252"/>
              <a:gd name="connsiteY70" fmla="*/ 397565 h 1381009"/>
              <a:gd name="connsiteX71" fmla="*/ 2610678 w 4585252"/>
              <a:gd name="connsiteY71" fmla="*/ 331304 h 1381009"/>
              <a:gd name="connsiteX72" fmla="*/ 2491408 w 4585252"/>
              <a:gd name="connsiteY72" fmla="*/ 265043 h 1381009"/>
              <a:gd name="connsiteX73" fmla="*/ 2385391 w 4585252"/>
              <a:gd name="connsiteY73" fmla="*/ 185530 h 1381009"/>
              <a:gd name="connsiteX74" fmla="*/ 2358886 w 4585252"/>
              <a:gd name="connsiteY74" fmla="*/ 159026 h 1381009"/>
              <a:gd name="connsiteX75" fmla="*/ 2305878 w 4585252"/>
              <a:gd name="connsiteY75" fmla="*/ 145774 h 1381009"/>
              <a:gd name="connsiteX76" fmla="*/ 2226365 w 4585252"/>
              <a:gd name="connsiteY76" fmla="*/ 92765 h 1381009"/>
              <a:gd name="connsiteX77" fmla="*/ 2067339 w 4585252"/>
              <a:gd name="connsiteY77" fmla="*/ 26504 h 1381009"/>
              <a:gd name="connsiteX78" fmla="*/ 1934817 w 4585252"/>
              <a:gd name="connsiteY78" fmla="*/ 0 h 1381009"/>
              <a:gd name="connsiteX79" fmla="*/ 1643269 w 4585252"/>
              <a:gd name="connsiteY79" fmla="*/ 13252 h 1381009"/>
              <a:gd name="connsiteX80" fmla="*/ 1537252 w 4585252"/>
              <a:gd name="connsiteY80" fmla="*/ 39756 h 1381009"/>
              <a:gd name="connsiteX81" fmla="*/ 1484243 w 4585252"/>
              <a:gd name="connsiteY81" fmla="*/ 66261 h 1381009"/>
              <a:gd name="connsiteX82" fmla="*/ 1404730 w 4585252"/>
              <a:gd name="connsiteY82" fmla="*/ 92765 h 1381009"/>
              <a:gd name="connsiteX83" fmla="*/ 1325217 w 4585252"/>
              <a:gd name="connsiteY83" fmla="*/ 145774 h 1381009"/>
              <a:gd name="connsiteX84" fmla="*/ 1285460 w 4585252"/>
              <a:gd name="connsiteY84" fmla="*/ 172278 h 1381009"/>
              <a:gd name="connsiteX85" fmla="*/ 1166191 w 4585252"/>
              <a:gd name="connsiteY85" fmla="*/ 198782 h 1381009"/>
              <a:gd name="connsiteX86" fmla="*/ 914400 w 4585252"/>
              <a:gd name="connsiteY86" fmla="*/ 212035 h 1381009"/>
              <a:gd name="connsiteX87" fmla="*/ 861391 w 4585252"/>
              <a:gd name="connsiteY87" fmla="*/ 225287 h 1381009"/>
              <a:gd name="connsiteX88" fmla="*/ 781878 w 4585252"/>
              <a:gd name="connsiteY88" fmla="*/ 251791 h 1381009"/>
              <a:gd name="connsiteX89" fmla="*/ 649356 w 4585252"/>
              <a:gd name="connsiteY89" fmla="*/ 291548 h 1381009"/>
              <a:gd name="connsiteX90" fmla="*/ 609600 w 4585252"/>
              <a:gd name="connsiteY90" fmla="*/ 304800 h 1381009"/>
              <a:gd name="connsiteX91" fmla="*/ 556591 w 4585252"/>
              <a:gd name="connsiteY91" fmla="*/ 331304 h 1381009"/>
              <a:gd name="connsiteX92" fmla="*/ 530086 w 4585252"/>
              <a:gd name="connsiteY92" fmla="*/ 357809 h 1381009"/>
              <a:gd name="connsiteX93" fmla="*/ 450573 w 4585252"/>
              <a:gd name="connsiteY93" fmla="*/ 397565 h 1381009"/>
              <a:gd name="connsiteX94" fmla="*/ 371060 w 4585252"/>
              <a:gd name="connsiteY94" fmla="*/ 477078 h 1381009"/>
              <a:gd name="connsiteX95" fmla="*/ 344556 w 4585252"/>
              <a:gd name="connsiteY95" fmla="*/ 516835 h 1381009"/>
              <a:gd name="connsiteX96" fmla="*/ 304800 w 4585252"/>
              <a:gd name="connsiteY96" fmla="*/ 543339 h 1381009"/>
              <a:gd name="connsiteX97" fmla="*/ 238539 w 4585252"/>
              <a:gd name="connsiteY97" fmla="*/ 636104 h 1381009"/>
              <a:gd name="connsiteX98" fmla="*/ 212034 w 4585252"/>
              <a:gd name="connsiteY98" fmla="*/ 689113 h 1381009"/>
              <a:gd name="connsiteX99" fmla="*/ 92765 w 4585252"/>
              <a:gd name="connsiteY99" fmla="*/ 795130 h 1381009"/>
              <a:gd name="connsiteX100" fmla="*/ 66260 w 4585252"/>
              <a:gd name="connsiteY100" fmla="*/ 887896 h 1381009"/>
              <a:gd name="connsiteX101" fmla="*/ 39756 w 4585252"/>
              <a:gd name="connsiteY101" fmla="*/ 927652 h 1381009"/>
              <a:gd name="connsiteX102" fmla="*/ 13252 w 4585252"/>
              <a:gd name="connsiteY102" fmla="*/ 1007165 h 1381009"/>
              <a:gd name="connsiteX103" fmla="*/ 0 w 4585252"/>
              <a:gd name="connsiteY103" fmla="*/ 1046922 h 1381009"/>
              <a:gd name="connsiteX104" fmla="*/ 13252 w 4585252"/>
              <a:gd name="connsiteY104" fmla="*/ 1139687 h 138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585252" h="1381009">
                <a:moveTo>
                  <a:pt x="13252" y="1139687"/>
                </a:moveTo>
                <a:lnTo>
                  <a:pt x="13252" y="1139687"/>
                </a:lnTo>
                <a:cubicBezTo>
                  <a:pt x="48591" y="1122017"/>
                  <a:pt x="83300" y="1103027"/>
                  <a:pt x="119269" y="1086678"/>
                </a:cubicBezTo>
                <a:cubicBezTo>
                  <a:pt x="131986" y="1080898"/>
                  <a:pt x="146532" y="1079673"/>
                  <a:pt x="159026" y="1073426"/>
                </a:cubicBezTo>
                <a:cubicBezTo>
                  <a:pt x="173272" y="1066303"/>
                  <a:pt x="184537" y="1054045"/>
                  <a:pt x="198782" y="1046922"/>
                </a:cubicBezTo>
                <a:cubicBezTo>
                  <a:pt x="230826" y="1030900"/>
                  <a:pt x="257570" y="1033158"/>
                  <a:pt x="291547" y="1020417"/>
                </a:cubicBezTo>
                <a:cubicBezTo>
                  <a:pt x="416954" y="973390"/>
                  <a:pt x="265608" y="1009702"/>
                  <a:pt x="410817" y="980661"/>
                </a:cubicBezTo>
                <a:cubicBezTo>
                  <a:pt x="424069" y="971826"/>
                  <a:pt x="436327" y="961279"/>
                  <a:pt x="450573" y="954156"/>
                </a:cubicBezTo>
                <a:cubicBezTo>
                  <a:pt x="463067" y="947909"/>
                  <a:pt x="476898" y="944742"/>
                  <a:pt x="490330" y="940904"/>
                </a:cubicBezTo>
                <a:cubicBezTo>
                  <a:pt x="545684" y="925089"/>
                  <a:pt x="560371" y="924813"/>
                  <a:pt x="622852" y="914400"/>
                </a:cubicBezTo>
                <a:cubicBezTo>
                  <a:pt x="724452" y="918817"/>
                  <a:pt x="826256" y="919852"/>
                  <a:pt x="927652" y="927652"/>
                </a:cubicBezTo>
                <a:cubicBezTo>
                  <a:pt x="941580" y="928723"/>
                  <a:pt x="954691" y="935124"/>
                  <a:pt x="967408" y="940904"/>
                </a:cubicBezTo>
                <a:cubicBezTo>
                  <a:pt x="1003377" y="957254"/>
                  <a:pt x="1041818" y="970207"/>
                  <a:pt x="1073426" y="993913"/>
                </a:cubicBezTo>
                <a:cubicBezTo>
                  <a:pt x="1137609" y="1042051"/>
                  <a:pt x="1105481" y="1026684"/>
                  <a:pt x="1166191" y="1046922"/>
                </a:cubicBezTo>
                <a:cubicBezTo>
                  <a:pt x="1179443" y="1060174"/>
                  <a:pt x="1190136" y="1076616"/>
                  <a:pt x="1205947" y="1086678"/>
                </a:cubicBezTo>
                <a:cubicBezTo>
                  <a:pt x="1248701" y="1113885"/>
                  <a:pt x="1301266" y="1138523"/>
                  <a:pt x="1351721" y="1152939"/>
                </a:cubicBezTo>
                <a:cubicBezTo>
                  <a:pt x="1369234" y="1157943"/>
                  <a:pt x="1387217" y="1161187"/>
                  <a:pt x="1404730" y="1166191"/>
                </a:cubicBezTo>
                <a:cubicBezTo>
                  <a:pt x="1537853" y="1204226"/>
                  <a:pt x="1331725" y="1151251"/>
                  <a:pt x="1497495" y="1192696"/>
                </a:cubicBezTo>
                <a:cubicBezTo>
                  <a:pt x="1506330" y="1201531"/>
                  <a:pt x="1512033" y="1215610"/>
                  <a:pt x="1524000" y="1219200"/>
                </a:cubicBezTo>
                <a:cubicBezTo>
                  <a:pt x="1558112" y="1229433"/>
                  <a:pt x="1594888" y="1226597"/>
                  <a:pt x="1630017" y="1232452"/>
                </a:cubicBezTo>
                <a:cubicBezTo>
                  <a:pt x="1647983" y="1235446"/>
                  <a:pt x="1665356" y="1241287"/>
                  <a:pt x="1683026" y="1245704"/>
                </a:cubicBezTo>
                <a:cubicBezTo>
                  <a:pt x="1758122" y="1241287"/>
                  <a:pt x="1833461" y="1239937"/>
                  <a:pt x="1908313" y="1232452"/>
                </a:cubicBezTo>
                <a:cubicBezTo>
                  <a:pt x="1922213" y="1231062"/>
                  <a:pt x="1937161" y="1227926"/>
                  <a:pt x="1948069" y="1219200"/>
                </a:cubicBezTo>
                <a:cubicBezTo>
                  <a:pt x="1960506" y="1209250"/>
                  <a:pt x="1962587" y="1189931"/>
                  <a:pt x="1974573" y="1179443"/>
                </a:cubicBezTo>
                <a:cubicBezTo>
                  <a:pt x="1998546" y="1158467"/>
                  <a:pt x="2031562" y="1148959"/>
                  <a:pt x="2054086" y="1126435"/>
                </a:cubicBezTo>
                <a:cubicBezTo>
                  <a:pt x="2062921" y="1117600"/>
                  <a:pt x="2070834" y="1107735"/>
                  <a:pt x="2080591" y="1099930"/>
                </a:cubicBezTo>
                <a:cubicBezTo>
                  <a:pt x="2093028" y="1089981"/>
                  <a:pt x="2105379" y="1078869"/>
                  <a:pt x="2120347" y="1073426"/>
                </a:cubicBezTo>
                <a:cubicBezTo>
                  <a:pt x="2154581" y="1060978"/>
                  <a:pt x="2190646" y="1054066"/>
                  <a:pt x="2226365" y="1046922"/>
                </a:cubicBezTo>
                <a:cubicBezTo>
                  <a:pt x="2331850" y="1025824"/>
                  <a:pt x="2270239" y="1036156"/>
                  <a:pt x="2411895" y="1020417"/>
                </a:cubicBezTo>
                <a:cubicBezTo>
                  <a:pt x="2415422" y="1020543"/>
                  <a:pt x="2732579" y="1011930"/>
                  <a:pt x="2849217" y="1046922"/>
                </a:cubicBezTo>
                <a:cubicBezTo>
                  <a:pt x="2931615" y="1071642"/>
                  <a:pt x="2894782" y="1065386"/>
                  <a:pt x="2955234" y="1099930"/>
                </a:cubicBezTo>
                <a:cubicBezTo>
                  <a:pt x="3004032" y="1127815"/>
                  <a:pt x="3044535" y="1136222"/>
                  <a:pt x="3087756" y="1179443"/>
                </a:cubicBezTo>
                <a:lnTo>
                  <a:pt x="3140765" y="1232452"/>
                </a:lnTo>
                <a:cubicBezTo>
                  <a:pt x="3154017" y="1245704"/>
                  <a:pt x="3170125" y="1256615"/>
                  <a:pt x="3180521" y="1272209"/>
                </a:cubicBezTo>
                <a:lnTo>
                  <a:pt x="3207026" y="1311965"/>
                </a:lnTo>
                <a:cubicBezTo>
                  <a:pt x="3211443" y="1325217"/>
                  <a:pt x="3208432" y="1344318"/>
                  <a:pt x="3220278" y="1351722"/>
                </a:cubicBezTo>
                <a:cubicBezTo>
                  <a:pt x="3308716" y="1406996"/>
                  <a:pt x="3526781" y="1367539"/>
                  <a:pt x="3578086" y="1364974"/>
                </a:cubicBezTo>
                <a:cubicBezTo>
                  <a:pt x="3652908" y="1352504"/>
                  <a:pt x="3651342" y="1360777"/>
                  <a:pt x="3710608" y="1325217"/>
                </a:cubicBezTo>
                <a:cubicBezTo>
                  <a:pt x="3737923" y="1308828"/>
                  <a:pt x="3759902" y="1282282"/>
                  <a:pt x="3790121" y="1272209"/>
                </a:cubicBezTo>
                <a:lnTo>
                  <a:pt x="3869634" y="1245704"/>
                </a:lnTo>
                <a:cubicBezTo>
                  <a:pt x="3933636" y="1181704"/>
                  <a:pt x="3852301" y="1259572"/>
                  <a:pt x="3935895" y="1192696"/>
                </a:cubicBezTo>
                <a:cubicBezTo>
                  <a:pt x="3945652" y="1184891"/>
                  <a:pt x="3952643" y="1173996"/>
                  <a:pt x="3962400" y="1166191"/>
                </a:cubicBezTo>
                <a:cubicBezTo>
                  <a:pt x="3974837" y="1156242"/>
                  <a:pt x="3989719" y="1149637"/>
                  <a:pt x="4002156" y="1139687"/>
                </a:cubicBezTo>
                <a:cubicBezTo>
                  <a:pt x="4011912" y="1131882"/>
                  <a:pt x="4019062" y="1121181"/>
                  <a:pt x="4028660" y="1113182"/>
                </a:cubicBezTo>
                <a:cubicBezTo>
                  <a:pt x="4045628" y="1099042"/>
                  <a:pt x="4064899" y="1087800"/>
                  <a:pt x="4081669" y="1073426"/>
                </a:cubicBezTo>
                <a:cubicBezTo>
                  <a:pt x="4138206" y="1024966"/>
                  <a:pt x="4108811" y="1040514"/>
                  <a:pt x="4161182" y="980661"/>
                </a:cubicBezTo>
                <a:cubicBezTo>
                  <a:pt x="4177637" y="961855"/>
                  <a:pt x="4190485" y="935554"/>
                  <a:pt x="4214191" y="927652"/>
                </a:cubicBezTo>
                <a:lnTo>
                  <a:pt x="4253947" y="914400"/>
                </a:lnTo>
                <a:cubicBezTo>
                  <a:pt x="4276034" y="892313"/>
                  <a:pt x="4306239" y="876077"/>
                  <a:pt x="4320208" y="848139"/>
                </a:cubicBezTo>
                <a:cubicBezTo>
                  <a:pt x="4329043" y="830469"/>
                  <a:pt x="4338931" y="813288"/>
                  <a:pt x="4346713" y="795130"/>
                </a:cubicBezTo>
                <a:cubicBezTo>
                  <a:pt x="4366164" y="749745"/>
                  <a:pt x="4349722" y="748950"/>
                  <a:pt x="4399721" y="715617"/>
                </a:cubicBezTo>
                <a:cubicBezTo>
                  <a:pt x="4411344" y="707868"/>
                  <a:pt x="4426226" y="706782"/>
                  <a:pt x="4439478" y="702365"/>
                </a:cubicBezTo>
                <a:cubicBezTo>
                  <a:pt x="4553421" y="626403"/>
                  <a:pt x="4409251" y="717480"/>
                  <a:pt x="4518991" y="662609"/>
                </a:cubicBezTo>
                <a:cubicBezTo>
                  <a:pt x="4552422" y="645893"/>
                  <a:pt x="4560601" y="634250"/>
                  <a:pt x="4585252" y="609600"/>
                </a:cubicBezTo>
                <a:cubicBezTo>
                  <a:pt x="4572000" y="600765"/>
                  <a:pt x="4559741" y="590219"/>
                  <a:pt x="4545495" y="583096"/>
                </a:cubicBezTo>
                <a:cubicBezTo>
                  <a:pt x="4533001" y="576849"/>
                  <a:pt x="4516914" y="578224"/>
                  <a:pt x="4505739" y="569843"/>
                </a:cubicBezTo>
                <a:cubicBezTo>
                  <a:pt x="4345290" y="449504"/>
                  <a:pt x="4518151" y="542918"/>
                  <a:pt x="4386469" y="477078"/>
                </a:cubicBezTo>
                <a:cubicBezTo>
                  <a:pt x="4375253" y="460255"/>
                  <a:pt x="4353796" y="422438"/>
                  <a:pt x="4333460" y="410817"/>
                </a:cubicBezTo>
                <a:cubicBezTo>
                  <a:pt x="4312806" y="399015"/>
                  <a:pt x="4288477" y="394951"/>
                  <a:pt x="4267200" y="384313"/>
                </a:cubicBezTo>
                <a:cubicBezTo>
                  <a:pt x="4252954" y="377190"/>
                  <a:pt x="4239880" y="367759"/>
                  <a:pt x="4227443" y="357809"/>
                </a:cubicBezTo>
                <a:cubicBezTo>
                  <a:pt x="4186351" y="324936"/>
                  <a:pt x="4215574" y="331996"/>
                  <a:pt x="4161182" y="304800"/>
                </a:cubicBezTo>
                <a:cubicBezTo>
                  <a:pt x="4134015" y="291216"/>
                  <a:pt x="4080369" y="283337"/>
                  <a:pt x="4055165" y="278296"/>
                </a:cubicBezTo>
                <a:cubicBezTo>
                  <a:pt x="4042261" y="273134"/>
                  <a:pt x="3972523" y="243734"/>
                  <a:pt x="3949147" y="238539"/>
                </a:cubicBezTo>
                <a:cubicBezTo>
                  <a:pt x="3922917" y="232710"/>
                  <a:pt x="3896138" y="229704"/>
                  <a:pt x="3869634" y="225287"/>
                </a:cubicBezTo>
                <a:cubicBezTo>
                  <a:pt x="3727639" y="177955"/>
                  <a:pt x="3749956" y="180224"/>
                  <a:pt x="3472069" y="225287"/>
                </a:cubicBezTo>
                <a:cubicBezTo>
                  <a:pt x="3423318" y="233193"/>
                  <a:pt x="3386401" y="275930"/>
                  <a:pt x="3339547" y="291548"/>
                </a:cubicBezTo>
                <a:cubicBezTo>
                  <a:pt x="3142078" y="357371"/>
                  <a:pt x="3508824" y="233040"/>
                  <a:pt x="3246782" y="331304"/>
                </a:cubicBezTo>
                <a:cubicBezTo>
                  <a:pt x="3229728" y="337699"/>
                  <a:pt x="3211443" y="340139"/>
                  <a:pt x="3193773" y="344556"/>
                </a:cubicBezTo>
                <a:cubicBezTo>
                  <a:pt x="3180521" y="353391"/>
                  <a:pt x="3168263" y="363938"/>
                  <a:pt x="3154017" y="371061"/>
                </a:cubicBezTo>
                <a:cubicBezTo>
                  <a:pt x="3044277" y="425932"/>
                  <a:pt x="3188447" y="334855"/>
                  <a:pt x="3074504" y="410817"/>
                </a:cubicBezTo>
                <a:cubicBezTo>
                  <a:pt x="2941982" y="406400"/>
                  <a:pt x="2808990" y="409569"/>
                  <a:pt x="2676939" y="397565"/>
                </a:cubicBezTo>
                <a:cubicBezTo>
                  <a:pt x="2634110" y="393672"/>
                  <a:pt x="2635836" y="352868"/>
                  <a:pt x="2610678" y="331304"/>
                </a:cubicBezTo>
                <a:cubicBezTo>
                  <a:pt x="2553048" y="281907"/>
                  <a:pt x="2547843" y="302666"/>
                  <a:pt x="2491408" y="265043"/>
                </a:cubicBezTo>
                <a:cubicBezTo>
                  <a:pt x="2454653" y="240540"/>
                  <a:pt x="2416627" y="216765"/>
                  <a:pt x="2385391" y="185530"/>
                </a:cubicBezTo>
                <a:cubicBezTo>
                  <a:pt x="2376556" y="176695"/>
                  <a:pt x="2370061" y="164614"/>
                  <a:pt x="2358886" y="159026"/>
                </a:cubicBezTo>
                <a:cubicBezTo>
                  <a:pt x="2342596" y="150881"/>
                  <a:pt x="2323547" y="150191"/>
                  <a:pt x="2305878" y="145774"/>
                </a:cubicBezTo>
                <a:cubicBezTo>
                  <a:pt x="2255255" y="95151"/>
                  <a:pt x="2306595" y="140903"/>
                  <a:pt x="2226365" y="92765"/>
                </a:cubicBezTo>
                <a:cubicBezTo>
                  <a:pt x="2101389" y="17779"/>
                  <a:pt x="2197763" y="50958"/>
                  <a:pt x="2067339" y="26504"/>
                </a:cubicBezTo>
                <a:cubicBezTo>
                  <a:pt x="2023062" y="18202"/>
                  <a:pt x="1934817" y="0"/>
                  <a:pt x="1934817" y="0"/>
                </a:cubicBezTo>
                <a:cubicBezTo>
                  <a:pt x="1837634" y="4417"/>
                  <a:pt x="1740069" y="3572"/>
                  <a:pt x="1643269" y="13252"/>
                </a:cubicBezTo>
                <a:cubicBezTo>
                  <a:pt x="1607023" y="16877"/>
                  <a:pt x="1537252" y="39756"/>
                  <a:pt x="1537252" y="39756"/>
                </a:cubicBezTo>
                <a:cubicBezTo>
                  <a:pt x="1519582" y="48591"/>
                  <a:pt x="1502585" y="58924"/>
                  <a:pt x="1484243" y="66261"/>
                </a:cubicBezTo>
                <a:cubicBezTo>
                  <a:pt x="1458303" y="76637"/>
                  <a:pt x="1427976" y="77268"/>
                  <a:pt x="1404730" y="92765"/>
                </a:cubicBezTo>
                <a:lnTo>
                  <a:pt x="1325217" y="145774"/>
                </a:lnTo>
                <a:cubicBezTo>
                  <a:pt x="1311965" y="154609"/>
                  <a:pt x="1300912" y="168415"/>
                  <a:pt x="1285460" y="172278"/>
                </a:cubicBezTo>
                <a:cubicBezTo>
                  <a:pt x="1258212" y="179090"/>
                  <a:pt x="1191429" y="196679"/>
                  <a:pt x="1166191" y="198782"/>
                </a:cubicBezTo>
                <a:cubicBezTo>
                  <a:pt x="1082435" y="205762"/>
                  <a:pt x="998330" y="207617"/>
                  <a:pt x="914400" y="212035"/>
                </a:cubicBezTo>
                <a:cubicBezTo>
                  <a:pt x="896730" y="216452"/>
                  <a:pt x="878836" y="220053"/>
                  <a:pt x="861391" y="225287"/>
                </a:cubicBezTo>
                <a:cubicBezTo>
                  <a:pt x="834631" y="233315"/>
                  <a:pt x="808982" y="245015"/>
                  <a:pt x="781878" y="251791"/>
                </a:cubicBezTo>
                <a:cubicBezTo>
                  <a:pt x="701763" y="271819"/>
                  <a:pt x="746151" y="259282"/>
                  <a:pt x="649356" y="291548"/>
                </a:cubicBezTo>
                <a:cubicBezTo>
                  <a:pt x="636104" y="295965"/>
                  <a:pt x="622094" y="298553"/>
                  <a:pt x="609600" y="304800"/>
                </a:cubicBezTo>
                <a:lnTo>
                  <a:pt x="556591" y="331304"/>
                </a:lnTo>
                <a:cubicBezTo>
                  <a:pt x="547756" y="340139"/>
                  <a:pt x="540800" y="351381"/>
                  <a:pt x="530086" y="357809"/>
                </a:cubicBezTo>
                <a:cubicBezTo>
                  <a:pt x="459238" y="400318"/>
                  <a:pt x="520176" y="335696"/>
                  <a:pt x="450573" y="397565"/>
                </a:cubicBezTo>
                <a:cubicBezTo>
                  <a:pt x="422558" y="422467"/>
                  <a:pt x="391851" y="445890"/>
                  <a:pt x="371060" y="477078"/>
                </a:cubicBezTo>
                <a:cubicBezTo>
                  <a:pt x="362225" y="490330"/>
                  <a:pt x="355818" y="505573"/>
                  <a:pt x="344556" y="516835"/>
                </a:cubicBezTo>
                <a:cubicBezTo>
                  <a:pt x="333294" y="528097"/>
                  <a:pt x="318052" y="534504"/>
                  <a:pt x="304800" y="543339"/>
                </a:cubicBezTo>
                <a:cubicBezTo>
                  <a:pt x="232157" y="688622"/>
                  <a:pt x="328082" y="510744"/>
                  <a:pt x="238539" y="636104"/>
                </a:cubicBezTo>
                <a:cubicBezTo>
                  <a:pt x="227056" y="652180"/>
                  <a:pt x="224163" y="673519"/>
                  <a:pt x="212034" y="689113"/>
                </a:cubicBezTo>
                <a:cubicBezTo>
                  <a:pt x="173824" y="738241"/>
                  <a:pt x="139884" y="759791"/>
                  <a:pt x="92765" y="795130"/>
                </a:cubicBezTo>
                <a:cubicBezTo>
                  <a:pt x="88518" y="812120"/>
                  <a:pt x="75768" y="868880"/>
                  <a:pt x="66260" y="887896"/>
                </a:cubicBezTo>
                <a:cubicBezTo>
                  <a:pt x="59137" y="902141"/>
                  <a:pt x="48591" y="914400"/>
                  <a:pt x="39756" y="927652"/>
                </a:cubicBezTo>
                <a:lnTo>
                  <a:pt x="13252" y="1007165"/>
                </a:lnTo>
                <a:cubicBezTo>
                  <a:pt x="8835" y="1020417"/>
                  <a:pt x="0" y="1032953"/>
                  <a:pt x="0" y="1046922"/>
                </a:cubicBezTo>
                <a:lnTo>
                  <a:pt x="13252" y="1139687"/>
                </a:lnTo>
                <a:close/>
              </a:path>
            </a:pathLst>
          </a:cu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1037022" y="1748899"/>
            <a:ext cx="253218" cy="253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Oval 5"/>
          <p:cNvSpPr/>
          <p:nvPr/>
        </p:nvSpPr>
        <p:spPr>
          <a:xfrm>
            <a:off x="8978445" y="1622290"/>
            <a:ext cx="253218" cy="2532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8626751" y="1304036"/>
            <a:ext cx="253218" cy="2532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8" name="Straight Connector 7"/>
          <p:cNvCxnSpPr/>
          <p:nvPr/>
        </p:nvCxnSpPr>
        <p:spPr>
          <a:xfrm>
            <a:off x="8066748" y="3886952"/>
            <a:ext cx="14068" cy="2686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8066748" y="6559813"/>
            <a:ext cx="3319976" cy="14068"/>
          </a:xfrm>
          <a:prstGeom prst="line">
            <a:avLst/>
          </a:prstGeom>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1128232" y="4088857"/>
            <a:ext cx="253218" cy="253218"/>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1" name="Oval 10"/>
          <p:cNvSpPr/>
          <p:nvPr/>
        </p:nvSpPr>
        <p:spPr>
          <a:xfrm>
            <a:off x="9016573" y="5793767"/>
            <a:ext cx="253218" cy="25321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8805559" y="5475513"/>
            <a:ext cx="253218" cy="25321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405514" y="69698"/>
            <a:ext cx="1516234" cy="1325251"/>
          </a:xfrm>
          <a:prstGeom prst="rect">
            <a:avLst/>
          </a:prstGeom>
        </p:spPr>
      </p:pic>
      <p:pic>
        <p:nvPicPr>
          <p:cNvPr id="18" name="Picture 1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473546" y="3513833"/>
            <a:ext cx="1516234" cy="1325251"/>
          </a:xfrm>
          <a:prstGeom prst="rect">
            <a:avLst/>
          </a:prstGeom>
        </p:spPr>
      </p:pic>
      <p:cxnSp>
        <p:nvCxnSpPr>
          <p:cNvPr id="20" name="Straight Arrow Connector 19"/>
          <p:cNvCxnSpPr/>
          <p:nvPr/>
        </p:nvCxnSpPr>
        <p:spPr>
          <a:xfrm flipH="1">
            <a:off x="9231663" y="984737"/>
            <a:ext cx="1958368" cy="31917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Oval 21"/>
          <p:cNvSpPr/>
          <p:nvPr/>
        </p:nvSpPr>
        <p:spPr>
          <a:xfrm>
            <a:off x="8165988" y="1773812"/>
            <a:ext cx="253218" cy="25321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Oval 22"/>
          <p:cNvSpPr/>
          <p:nvPr/>
        </p:nvSpPr>
        <p:spPr>
          <a:xfrm>
            <a:off x="11189422" y="1901299"/>
            <a:ext cx="253218" cy="253218"/>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4" name="Oval 23"/>
          <p:cNvSpPr/>
          <p:nvPr/>
        </p:nvSpPr>
        <p:spPr>
          <a:xfrm>
            <a:off x="10916046" y="4283949"/>
            <a:ext cx="253218" cy="253218"/>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5" name="Oval 24"/>
          <p:cNvSpPr/>
          <p:nvPr/>
        </p:nvSpPr>
        <p:spPr>
          <a:xfrm>
            <a:off x="8487614" y="4978802"/>
            <a:ext cx="253218" cy="25321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7" name="Straight Arrow Connector 26"/>
          <p:cNvCxnSpPr>
            <a:endCxn id="22" idx="7"/>
          </p:cNvCxnSpPr>
          <p:nvPr/>
        </p:nvCxnSpPr>
        <p:spPr>
          <a:xfrm flipH="1">
            <a:off x="8382123" y="1577133"/>
            <a:ext cx="284095" cy="2337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2" idx="6"/>
          </p:cNvCxnSpPr>
          <p:nvPr/>
        </p:nvCxnSpPr>
        <p:spPr>
          <a:xfrm flipH="1">
            <a:off x="8419206" y="1755721"/>
            <a:ext cx="543802" cy="1447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6" idx="2"/>
            <a:endCxn id="7" idx="4"/>
          </p:cNvCxnSpPr>
          <p:nvPr/>
        </p:nvCxnSpPr>
        <p:spPr>
          <a:xfrm flipH="1" flipV="1">
            <a:off x="8753360" y="1557254"/>
            <a:ext cx="225085" cy="1916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9269028" y="1748899"/>
            <a:ext cx="1767994" cy="1266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4" idx="3"/>
          </p:cNvCxnSpPr>
          <p:nvPr/>
        </p:nvCxnSpPr>
        <p:spPr>
          <a:xfrm flipH="1">
            <a:off x="9269606" y="4500084"/>
            <a:ext cx="1683523" cy="133861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2" idx="1"/>
          </p:cNvCxnSpPr>
          <p:nvPr/>
        </p:nvCxnSpPr>
        <p:spPr>
          <a:xfrm flipH="1" flipV="1">
            <a:off x="8655405" y="5192188"/>
            <a:ext cx="187237" cy="3204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8968991" y="5672459"/>
            <a:ext cx="146055" cy="1916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930425" y="2940207"/>
            <a:ext cx="2016386" cy="369332"/>
          </a:xfrm>
          <a:prstGeom prst="rect">
            <a:avLst/>
          </a:prstGeom>
          <a:noFill/>
        </p:spPr>
        <p:txBody>
          <a:bodyPr wrap="none" rtlCol="0">
            <a:spAutoFit/>
          </a:bodyPr>
          <a:lstStyle/>
          <a:p>
            <a:r>
              <a:rPr lang="en-US" dirty="0"/>
              <a:t>Min(KL Divergence)</a:t>
            </a:r>
          </a:p>
        </p:txBody>
      </p:sp>
    </p:spTree>
    <p:extLst>
      <p:ext uri="{BB962C8B-B14F-4D97-AF65-F5344CB8AC3E}">
        <p14:creationId xmlns:p14="http://schemas.microsoft.com/office/powerpoint/2010/main" val="30718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animEffect transition="in" filter="fade">
                                      <p:cBhvr>
                                        <p:cTn id="63" dur="500"/>
                                        <p:tgtEl>
                                          <p:spTgt spid="3">
                                            <p:txEl>
                                              <p:pRg st="4" end="4"/>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animEffect transition="in" filter="fade">
                                      <p:cBhvr>
                                        <p:cTn id="6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animBg="1"/>
      <p:bldP spid="11" grpId="0" animBg="1"/>
      <p:bldP spid="12" grpId="0" animBg="1"/>
      <p:bldP spid="24" grpId="0" animBg="1"/>
      <p:bldP spid="25"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246" y="231314"/>
            <a:ext cx="5629507" cy="822494"/>
          </a:xfrm>
        </p:spPr>
        <p:txBody>
          <a:bodyPr>
            <a:noAutofit/>
          </a:bodyPr>
          <a:lstStyle/>
          <a:p>
            <a:r>
              <a:rPr lang="en-US" sz="2800" dirty="0"/>
              <a:t>Barnes-Hut approximation </a:t>
            </a:r>
            <a:br>
              <a:rPr lang="en-US" sz="2800" dirty="0"/>
            </a:br>
            <a:r>
              <a:rPr lang="en-US" sz="2800" dirty="0"/>
              <a:t>(BH-SNE)</a:t>
            </a:r>
          </a:p>
        </p:txBody>
      </p:sp>
      <p:pic>
        <p:nvPicPr>
          <p:cNvPr id="4" name="Content Placeholder 3"/>
          <p:cNvPicPr>
            <a:picLocks noGrp="1" noChangeAspect="1"/>
          </p:cNvPicPr>
          <p:nvPr>
            <p:ph sz="quarter" idx="13"/>
          </p:nvPr>
        </p:nvPicPr>
        <p:blipFill>
          <a:blip r:embed="rId3" cstate="print">
            <a:extLst>
              <a:ext uri="{28A0092B-C50C-407E-A947-70E740481C1C}">
                <a14:useLocalDpi xmlns:a14="http://schemas.microsoft.com/office/drawing/2010/main"/>
              </a:ext>
            </a:extLst>
          </a:blip>
          <a:stretch>
            <a:fillRect/>
          </a:stretch>
        </p:blipFill>
        <p:spPr>
          <a:xfrm>
            <a:off x="6051607" y="160109"/>
            <a:ext cx="5977107" cy="6454639"/>
          </a:xfrm>
          <a:prstGeom prst="rect">
            <a:avLst/>
          </a:prstGeom>
        </p:spPr>
      </p:pic>
      <p:sp>
        <p:nvSpPr>
          <p:cNvPr id="5" name="TextBox 4"/>
          <p:cNvSpPr txBox="1"/>
          <p:nvPr/>
        </p:nvSpPr>
        <p:spPr>
          <a:xfrm>
            <a:off x="325246" y="1556876"/>
            <a:ext cx="5613009" cy="4247317"/>
          </a:xfrm>
          <a:prstGeom prst="rect">
            <a:avLst/>
          </a:prstGeom>
          <a:noFill/>
        </p:spPr>
        <p:txBody>
          <a:bodyPr wrap="square" rtlCol="0">
            <a:spAutoFit/>
          </a:bodyPr>
          <a:lstStyle/>
          <a:p>
            <a:pPr marL="285750" indent="-285750">
              <a:buFont typeface="Arial" charset="0"/>
              <a:buChar char="•"/>
            </a:pPr>
            <a:r>
              <a:rPr lang="en-US" dirty="0"/>
              <a:t>t-SNE is rather slow O(N</a:t>
            </a:r>
            <a:r>
              <a:rPr lang="en-US" baseline="30000" dirty="0"/>
              <a:t>2</a:t>
            </a:r>
            <a:r>
              <a:rPr lang="en-US" dirty="0"/>
              <a:t>) and limited to smaller data sets (a few thousand points)</a:t>
            </a:r>
          </a:p>
          <a:p>
            <a:pPr marL="285750" indent="-285750">
              <a:buFont typeface="Arial" charset="0"/>
              <a:buChar char="•"/>
            </a:pPr>
            <a:endParaRPr lang="en-US" dirty="0"/>
          </a:p>
          <a:p>
            <a:pPr marL="285750" indent="-285750">
              <a:buFont typeface="Arial" charset="0"/>
              <a:buChar char="•"/>
            </a:pPr>
            <a:r>
              <a:rPr lang="en-US" dirty="0"/>
              <a:t>Van der </a:t>
            </a:r>
            <a:r>
              <a:rPr lang="en-US" dirty="0" err="1"/>
              <a:t>Maaten</a:t>
            </a:r>
            <a:r>
              <a:rPr lang="en-US" dirty="0"/>
              <a:t> found a way to greatly speed up the algorithm using the “Barnes-Hut” transformation based on quad trees to get runtime down to O(N log N)</a:t>
            </a:r>
            <a:br>
              <a:rPr lang="en-US" dirty="0"/>
            </a:br>
            <a:endParaRPr lang="en-US" dirty="0"/>
          </a:p>
          <a:p>
            <a:pPr marL="285750" indent="-285750">
              <a:buFont typeface="Arial" charset="0"/>
              <a:buChar char="•"/>
            </a:pPr>
            <a:r>
              <a:rPr lang="en-US" dirty="0"/>
              <a:t>Using this implementation we can handle tens of thousands of points, perhaps hundreds of thousands, but the algorithm is still limited depending on your concept of “big data” </a:t>
            </a:r>
          </a:p>
          <a:p>
            <a:pPr marL="285750" indent="-285750">
              <a:buFont typeface="Arial" charset="0"/>
              <a:buChar char="•"/>
            </a:pPr>
            <a:endParaRPr lang="en-US" dirty="0"/>
          </a:p>
          <a:p>
            <a:pPr marL="285750" indent="-285750">
              <a:buFont typeface="Arial" charset="0"/>
              <a:buChar char="•"/>
            </a:pPr>
            <a:r>
              <a:rPr lang="en-US" dirty="0"/>
              <a:t>BH Implementation Paper: LJP van der </a:t>
            </a:r>
            <a:r>
              <a:rPr lang="en-US" dirty="0" err="1"/>
              <a:t>Maaten</a:t>
            </a:r>
            <a:r>
              <a:rPr lang="en-US" dirty="0"/>
              <a:t> (2014) </a:t>
            </a:r>
            <a:r>
              <a:rPr lang="en-US" i="1" dirty="0"/>
              <a:t>Journal of Machine Learning Research</a:t>
            </a:r>
            <a:r>
              <a:rPr lang="en-US" dirty="0"/>
              <a:t> 15(Oct):3221-3245.</a:t>
            </a:r>
          </a:p>
        </p:txBody>
      </p:sp>
    </p:spTree>
    <p:extLst>
      <p:ext uri="{BB962C8B-B14F-4D97-AF65-F5344CB8AC3E}">
        <p14:creationId xmlns:p14="http://schemas.microsoft.com/office/powerpoint/2010/main" val="1042227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D46D7-EDA0-6B45-877A-FACBD8BBEFC7}"/>
              </a:ext>
            </a:extLst>
          </p:cNvPr>
          <p:cNvSpPr>
            <a:spLocks noGrp="1"/>
          </p:cNvSpPr>
          <p:nvPr>
            <p:ph type="title"/>
          </p:nvPr>
        </p:nvSpPr>
        <p:spPr>
          <a:xfrm>
            <a:off x="337822" y="289560"/>
            <a:ext cx="10375900" cy="649892"/>
          </a:xfrm>
        </p:spPr>
        <p:txBody>
          <a:bodyPr>
            <a:noAutofit/>
          </a:bodyPr>
          <a:lstStyle/>
          <a:p>
            <a:r>
              <a:rPr lang="en-US" sz="3200" dirty="0"/>
              <a:t>How you initialize values is important!</a:t>
            </a:r>
          </a:p>
        </p:txBody>
      </p:sp>
      <p:sp>
        <p:nvSpPr>
          <p:cNvPr id="3" name="Content Placeholder 2">
            <a:extLst>
              <a:ext uri="{FF2B5EF4-FFF2-40B4-BE49-F238E27FC236}">
                <a16:creationId xmlns:a16="http://schemas.microsoft.com/office/drawing/2014/main" id="{8F0906AA-9EE8-284F-84AA-1D7630AA27C6}"/>
              </a:ext>
            </a:extLst>
          </p:cNvPr>
          <p:cNvSpPr>
            <a:spLocks noGrp="1"/>
          </p:cNvSpPr>
          <p:nvPr>
            <p:ph sz="quarter" idx="13"/>
          </p:nvPr>
        </p:nvSpPr>
        <p:spPr>
          <a:xfrm>
            <a:off x="149478" y="1303007"/>
            <a:ext cx="10363827" cy="3424107"/>
          </a:xfrm>
        </p:spPr>
        <p:txBody>
          <a:bodyPr/>
          <a:lstStyle/>
          <a:p>
            <a:r>
              <a:rPr lang="en-US" dirty="0"/>
              <a:t>Important read:</a:t>
            </a:r>
          </a:p>
        </p:txBody>
      </p:sp>
      <p:sp>
        <p:nvSpPr>
          <p:cNvPr id="4" name="Slide Number Placeholder 3">
            <a:extLst>
              <a:ext uri="{FF2B5EF4-FFF2-40B4-BE49-F238E27FC236}">
                <a16:creationId xmlns:a16="http://schemas.microsoft.com/office/drawing/2014/main" id="{CA1B0472-E26B-E543-B152-CD16CD158599}"/>
              </a:ext>
            </a:extLst>
          </p:cNvPr>
          <p:cNvSpPr>
            <a:spLocks noGrp="1"/>
          </p:cNvSpPr>
          <p:nvPr>
            <p:ph type="sldNum" sz="quarter" idx="12"/>
          </p:nvPr>
        </p:nvSpPr>
        <p:spPr/>
        <p:txBody>
          <a:bodyPr/>
          <a:lstStyle/>
          <a:p>
            <a:fld id="{22232EA5-1013-5044-9D4A-0D759FF7F5F3}" type="slidenum">
              <a:rPr lang="en-US" smtClean="0"/>
              <a:t>25</a:t>
            </a:fld>
            <a:endParaRPr lang="en-US"/>
          </a:p>
        </p:txBody>
      </p:sp>
      <p:pic>
        <p:nvPicPr>
          <p:cNvPr id="6" name="Picture 5">
            <a:extLst>
              <a:ext uri="{FF2B5EF4-FFF2-40B4-BE49-F238E27FC236}">
                <a16:creationId xmlns:a16="http://schemas.microsoft.com/office/drawing/2014/main" id="{F01E5883-19F5-1A46-BD4B-104E572C690E}"/>
              </a:ext>
            </a:extLst>
          </p:cNvPr>
          <p:cNvPicPr>
            <a:picLocks noChangeAspect="1"/>
          </p:cNvPicPr>
          <p:nvPr/>
        </p:nvPicPr>
        <p:blipFill>
          <a:blip r:embed="rId2"/>
          <a:stretch>
            <a:fillRect/>
          </a:stretch>
        </p:blipFill>
        <p:spPr>
          <a:xfrm>
            <a:off x="3922457" y="1322834"/>
            <a:ext cx="6263848" cy="3153924"/>
          </a:xfrm>
          <a:prstGeom prst="rect">
            <a:avLst/>
          </a:prstGeom>
          <a:effectLst>
            <a:outerShdw blurRad="50800" dist="38100" dir="5400000" algn="t" rotWithShape="0">
              <a:prstClr val="black">
                <a:alpha val="40000"/>
              </a:prstClr>
            </a:outerShdw>
          </a:effectLst>
        </p:spPr>
      </p:pic>
      <p:pic>
        <p:nvPicPr>
          <p:cNvPr id="1026" name="Picture 2" descr="Fig. 1">
            <a:extLst>
              <a:ext uri="{FF2B5EF4-FFF2-40B4-BE49-F238E27FC236}">
                <a16:creationId xmlns:a16="http://schemas.microsoft.com/office/drawing/2014/main" id="{C73E4905-371B-6944-9556-A99E631985F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7822" y="4640770"/>
            <a:ext cx="10363827" cy="215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916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91478"/>
          </a:xfrm>
        </p:spPr>
        <p:txBody>
          <a:bodyPr>
            <a:normAutofit fontScale="90000"/>
          </a:bodyPr>
          <a:lstStyle/>
          <a:p>
            <a:r>
              <a:rPr lang="en-US" dirty="0"/>
              <a:t>t-SNE on the double </a:t>
            </a:r>
            <a:r>
              <a:rPr lang="en-US" dirty="0" err="1"/>
              <a:t>swiss</a:t>
            </a:r>
            <a:r>
              <a:rPr lang="en-US" dirty="0"/>
              <a:t> roll</a:t>
            </a:r>
            <a:r>
              <a:rPr lang="is-IS" dirty="0"/>
              <a:t>…</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6202759" y="1448928"/>
            <a:ext cx="4459827" cy="4234182"/>
          </a:xfrm>
          <a:prstGeom prst="rect">
            <a:avLst/>
          </a:prstGeom>
        </p:spPr>
      </p:pic>
      <p:pic>
        <p:nvPicPr>
          <p:cNvPr id="5" name="Picture 4"/>
          <p:cNvPicPr>
            <a:picLocks noChangeAspect="1"/>
          </p:cNvPicPr>
          <p:nvPr/>
        </p:nvPicPr>
        <p:blipFill>
          <a:blip r:embed="rId5"/>
          <a:stretch>
            <a:fillRect/>
          </a:stretch>
        </p:blipFill>
        <p:spPr>
          <a:xfrm>
            <a:off x="969435" y="1621457"/>
            <a:ext cx="4372950" cy="3846829"/>
          </a:xfrm>
          <a:prstGeom prst="rect">
            <a:avLst/>
          </a:prstGeom>
        </p:spPr>
      </p:pic>
    </p:spTree>
    <p:extLst>
      <p:ext uri="{BB962C8B-B14F-4D97-AF65-F5344CB8AC3E}">
        <p14:creationId xmlns:p14="http://schemas.microsoft.com/office/powerpoint/2010/main" val="1746474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496" y="-187302"/>
            <a:ext cx="10515600" cy="1325563"/>
          </a:xfrm>
        </p:spPr>
        <p:txBody>
          <a:bodyPr/>
          <a:lstStyle/>
          <a:p>
            <a:r>
              <a:rPr lang="en-US" dirty="0"/>
              <a:t>Trying some different parameters</a:t>
            </a:r>
            <a:r>
              <a:rPr lang="is-IS" dirty="0"/>
              <a:t>…</a:t>
            </a:r>
            <a:endParaRPr lang="en-US" dirty="0"/>
          </a:p>
        </p:txBody>
      </p:sp>
      <p:pic>
        <p:nvPicPr>
          <p:cNvPr id="4" name="Picture 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194719" y="1447551"/>
            <a:ext cx="3641483" cy="3478269"/>
          </a:xfrm>
          <a:prstGeom prst="rect">
            <a:avLst/>
          </a:prstGeom>
        </p:spPr>
      </p:pic>
      <p:pic>
        <p:nvPicPr>
          <p:cNvPr id="5" name="Picture 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p:blipFill>
        <p:spPr>
          <a:xfrm>
            <a:off x="4120544" y="1473401"/>
            <a:ext cx="3474676" cy="3298874"/>
          </a:xfrm>
          <a:prstGeom prst="rect">
            <a:avLst/>
          </a:prstGeom>
        </p:spPr>
      </p:pic>
      <p:sp>
        <p:nvSpPr>
          <p:cNvPr id="6" name="TextBox 5"/>
          <p:cNvSpPr txBox="1"/>
          <p:nvPr/>
        </p:nvSpPr>
        <p:spPr>
          <a:xfrm>
            <a:off x="4728186" y="5166983"/>
            <a:ext cx="2512611" cy="646331"/>
          </a:xfrm>
          <a:prstGeom prst="rect">
            <a:avLst/>
          </a:prstGeom>
          <a:noFill/>
        </p:spPr>
        <p:txBody>
          <a:bodyPr wrap="none" rtlCol="0">
            <a:spAutoFit/>
          </a:bodyPr>
          <a:lstStyle/>
          <a:p>
            <a:r>
              <a:rPr lang="en-US" dirty="0"/>
              <a:t>Theta = 0 (original t-SNE)</a:t>
            </a:r>
          </a:p>
          <a:p>
            <a:r>
              <a:rPr lang="en-US" dirty="0"/>
              <a:t>Perplexity = 30 (default)</a:t>
            </a:r>
          </a:p>
        </p:txBody>
      </p:sp>
      <p:sp>
        <p:nvSpPr>
          <p:cNvPr id="9" name="TextBox 8"/>
          <p:cNvSpPr txBox="1"/>
          <p:nvPr/>
        </p:nvSpPr>
        <p:spPr>
          <a:xfrm>
            <a:off x="935914" y="5166983"/>
            <a:ext cx="2512611" cy="646331"/>
          </a:xfrm>
          <a:prstGeom prst="rect">
            <a:avLst/>
          </a:prstGeom>
          <a:noFill/>
        </p:spPr>
        <p:txBody>
          <a:bodyPr wrap="none" rtlCol="0">
            <a:spAutoFit/>
          </a:bodyPr>
          <a:lstStyle/>
          <a:p>
            <a:r>
              <a:rPr lang="en-US" dirty="0"/>
              <a:t>Theta = 0 (original t-SNE)</a:t>
            </a:r>
          </a:p>
          <a:p>
            <a:r>
              <a:rPr lang="en-US" dirty="0"/>
              <a:t>Perplexity = 10</a:t>
            </a:r>
          </a:p>
        </p:txBody>
      </p:sp>
      <p:pic>
        <p:nvPicPr>
          <p:cNvPr id="11" name="Picture 1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tretch>
            <a:fillRect/>
          </a:stretch>
        </p:blipFill>
        <p:spPr>
          <a:xfrm>
            <a:off x="7993979" y="1410177"/>
            <a:ext cx="3731874" cy="3535460"/>
          </a:xfrm>
          <a:prstGeom prst="rect">
            <a:avLst/>
          </a:prstGeom>
        </p:spPr>
      </p:pic>
      <p:sp>
        <p:nvSpPr>
          <p:cNvPr id="12" name="TextBox 11"/>
          <p:cNvSpPr txBox="1"/>
          <p:nvPr/>
        </p:nvSpPr>
        <p:spPr>
          <a:xfrm>
            <a:off x="8592700" y="5166983"/>
            <a:ext cx="2427396" cy="646331"/>
          </a:xfrm>
          <a:prstGeom prst="rect">
            <a:avLst/>
          </a:prstGeom>
          <a:noFill/>
        </p:spPr>
        <p:txBody>
          <a:bodyPr wrap="none" rtlCol="0">
            <a:spAutoFit/>
          </a:bodyPr>
          <a:lstStyle/>
          <a:p>
            <a:r>
              <a:rPr lang="en-US" dirty="0"/>
              <a:t>Theta = 0.5 (BH default)</a:t>
            </a:r>
          </a:p>
          <a:p>
            <a:r>
              <a:rPr lang="en-US" dirty="0"/>
              <a:t>Perplexity = 30 (default)</a:t>
            </a:r>
          </a:p>
        </p:txBody>
      </p:sp>
    </p:spTree>
    <p:extLst>
      <p:ext uri="{BB962C8B-B14F-4D97-AF65-F5344CB8AC3E}">
        <p14:creationId xmlns:p14="http://schemas.microsoft.com/office/powerpoint/2010/main" val="158698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6707" y="1078669"/>
            <a:ext cx="12048636" cy="5199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 y="1"/>
            <a:ext cx="12165104" cy="1058724"/>
          </a:xfrm>
        </p:spPr>
        <p:txBody>
          <a:bodyPr>
            <a:normAutofit fontScale="90000"/>
          </a:bodyPr>
          <a:lstStyle/>
          <a:p>
            <a:pPr algn="ctr"/>
            <a:r>
              <a:rPr lang="en-US" sz="3600" dirty="0"/>
              <a:t>A look at some biological data from Mahfouz et al. 2015</a:t>
            </a:r>
          </a:p>
        </p:txBody>
      </p:sp>
      <p:pic>
        <p:nvPicPr>
          <p:cNvPr id="4" name="Content Placeholder 3"/>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a:off x="3812223" y="1665173"/>
            <a:ext cx="8352882" cy="4612966"/>
          </a:xfrm>
          <a:prstGeom prst="rect">
            <a:avLst/>
          </a:prstGeom>
        </p:spPr>
      </p:pic>
      <p:sp>
        <p:nvSpPr>
          <p:cNvPr id="5" name="TextBox 4"/>
          <p:cNvSpPr txBox="1"/>
          <p:nvPr/>
        </p:nvSpPr>
        <p:spPr>
          <a:xfrm>
            <a:off x="3710142" y="2482805"/>
            <a:ext cx="1059906" cy="3416320"/>
          </a:xfrm>
          <a:prstGeom prst="rect">
            <a:avLst/>
          </a:prstGeom>
          <a:noFill/>
        </p:spPr>
        <p:txBody>
          <a:bodyPr wrap="square" rtlCol="0">
            <a:spAutoFit/>
          </a:bodyPr>
          <a:lstStyle/>
          <a:p>
            <a:r>
              <a:rPr lang="en-US" dirty="0"/>
              <a:t>BH-SNE</a:t>
            </a:r>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a:p>
            <a:r>
              <a:rPr lang="en-US" dirty="0"/>
              <a:t>PCA</a:t>
            </a:r>
            <a:br>
              <a:rPr lang="en-US" dirty="0"/>
            </a:br>
            <a:r>
              <a:rPr lang="en-US" dirty="0"/>
              <a:t>(PCs 1+2)</a:t>
            </a:r>
          </a:p>
        </p:txBody>
      </p:sp>
      <p:sp>
        <p:nvSpPr>
          <p:cNvPr id="6" name="TextBox 5"/>
          <p:cNvSpPr txBox="1"/>
          <p:nvPr/>
        </p:nvSpPr>
        <p:spPr>
          <a:xfrm>
            <a:off x="3812223" y="1329621"/>
            <a:ext cx="8058433" cy="369332"/>
          </a:xfrm>
          <a:prstGeom prst="rect">
            <a:avLst/>
          </a:prstGeom>
          <a:noFill/>
        </p:spPr>
        <p:txBody>
          <a:bodyPr wrap="square" rtlCol="0">
            <a:spAutoFit/>
          </a:bodyPr>
          <a:lstStyle/>
          <a:p>
            <a:r>
              <a:rPr lang="en-US" dirty="0"/>
              <a:t>Mouse Transcriptome Expression            Mouse Atlas Mapping           Divergence Plots</a:t>
            </a:r>
          </a:p>
        </p:txBody>
      </p:sp>
      <p:sp>
        <p:nvSpPr>
          <p:cNvPr id="7" name="TextBox 6"/>
          <p:cNvSpPr txBox="1"/>
          <p:nvPr/>
        </p:nvSpPr>
        <p:spPr>
          <a:xfrm>
            <a:off x="175794" y="1627797"/>
            <a:ext cx="3083785" cy="4524315"/>
          </a:xfrm>
          <a:prstGeom prst="rect">
            <a:avLst/>
          </a:prstGeom>
          <a:noFill/>
        </p:spPr>
        <p:txBody>
          <a:bodyPr wrap="square" rtlCol="0">
            <a:spAutoFit/>
          </a:bodyPr>
          <a:lstStyle/>
          <a:p>
            <a:pPr marL="285750" indent="-285750">
              <a:buFont typeface="Arial" charset="0"/>
              <a:buChar char="•"/>
            </a:pPr>
            <a:r>
              <a:rPr lang="en-US" dirty="0"/>
              <a:t>Mahfouz et al. compared linear and non-linear embedding methods to visualize brain transcriptome data</a:t>
            </a:r>
            <a:br>
              <a:rPr lang="en-US" dirty="0"/>
            </a:br>
            <a:endParaRPr lang="en-US" dirty="0"/>
          </a:p>
          <a:p>
            <a:pPr marL="285750" indent="-285750">
              <a:buFont typeface="Arial" charset="0"/>
              <a:buChar char="•"/>
            </a:pPr>
            <a:r>
              <a:rPr lang="en-US" dirty="0"/>
              <a:t>They first considered data from the ALLEN Mouse Brain Atlas (~20K genes profiled)</a:t>
            </a:r>
            <a:br>
              <a:rPr lang="en-US" dirty="0"/>
            </a:br>
            <a:r>
              <a:rPr lang="en-US" dirty="0"/>
              <a:t> </a:t>
            </a:r>
          </a:p>
          <a:p>
            <a:pPr marL="285750" indent="-285750">
              <a:buFont typeface="Arial" charset="0"/>
              <a:buChar char="•"/>
            </a:pPr>
            <a:r>
              <a:rPr lang="en-US" dirty="0"/>
              <a:t>They also collected new data from 6 human brains and mapped to the ALLEN Human Brain Atlas (~29K genes profiled)</a:t>
            </a:r>
          </a:p>
        </p:txBody>
      </p:sp>
      <p:sp>
        <p:nvSpPr>
          <p:cNvPr id="8" name="TextBox 7"/>
          <p:cNvSpPr txBox="1"/>
          <p:nvPr/>
        </p:nvSpPr>
        <p:spPr>
          <a:xfrm>
            <a:off x="6179261" y="6429025"/>
            <a:ext cx="3964483" cy="369332"/>
          </a:xfrm>
          <a:prstGeom prst="rect">
            <a:avLst/>
          </a:prstGeom>
          <a:noFill/>
        </p:spPr>
        <p:txBody>
          <a:bodyPr wrap="none" rtlCol="0">
            <a:spAutoFit/>
          </a:bodyPr>
          <a:lstStyle/>
          <a:p>
            <a:r>
              <a:rPr lang="en-US" dirty="0"/>
              <a:t>Mahfouz et al. (2015) </a:t>
            </a:r>
            <a:r>
              <a:rPr lang="en-US" i="1" dirty="0"/>
              <a:t>Methods </a:t>
            </a:r>
            <a:r>
              <a:rPr lang="en-US" dirty="0"/>
              <a:t>73:79-89</a:t>
            </a:r>
          </a:p>
        </p:txBody>
      </p:sp>
    </p:spTree>
    <p:extLst>
      <p:ext uri="{BB962C8B-B14F-4D97-AF65-F5344CB8AC3E}">
        <p14:creationId xmlns:p14="http://schemas.microsoft.com/office/powerpoint/2010/main" val="290623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6707" y="1078669"/>
            <a:ext cx="12048636" cy="5108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16780"/>
            <a:ext cx="10472057" cy="843189"/>
          </a:xfrm>
        </p:spPr>
        <p:txBody>
          <a:bodyPr>
            <a:normAutofit/>
          </a:bodyPr>
          <a:lstStyle/>
          <a:p>
            <a:pPr algn="ctr"/>
            <a:r>
              <a:rPr lang="en-US" dirty="0" err="1"/>
              <a:t>Embeddings</a:t>
            </a:r>
            <a:r>
              <a:rPr lang="en-US" dirty="0"/>
              <a:t> for the human brain data</a:t>
            </a:r>
          </a:p>
        </p:txBody>
      </p:sp>
      <p:pic>
        <p:nvPicPr>
          <p:cNvPr id="4" name="Content Placeholder 3"/>
          <p:cNvPicPr>
            <a:picLocks noGrp="1" noChangeAspect="1"/>
          </p:cNvPicPr>
          <p:nvPr>
            <p:ph sz="quarter" idx="13"/>
          </p:nvPr>
        </p:nvPicPr>
        <p:blipFill rotWithShape="1">
          <a:blip r:embed="rId3" cstate="print">
            <a:extLst>
              <a:ext uri="{28A0092B-C50C-407E-A947-70E740481C1C}">
                <a14:useLocalDpi xmlns:a14="http://schemas.microsoft.com/office/drawing/2010/main"/>
              </a:ext>
            </a:extLst>
          </a:blip>
          <a:srcRect/>
          <a:stretch/>
        </p:blipFill>
        <p:spPr>
          <a:xfrm>
            <a:off x="1301454" y="1451899"/>
            <a:ext cx="10863889" cy="4735285"/>
          </a:xfrm>
          <a:prstGeom prst="rect">
            <a:avLst/>
          </a:prstGeom>
        </p:spPr>
      </p:pic>
      <p:sp>
        <p:nvSpPr>
          <p:cNvPr id="5" name="TextBox 4"/>
          <p:cNvSpPr txBox="1"/>
          <p:nvPr/>
        </p:nvSpPr>
        <p:spPr>
          <a:xfrm>
            <a:off x="116707" y="1939867"/>
            <a:ext cx="1883080" cy="4247317"/>
          </a:xfrm>
          <a:prstGeom prst="rect">
            <a:avLst/>
          </a:prstGeom>
          <a:solidFill>
            <a:schemeClr val="bg1"/>
          </a:solidFill>
        </p:spPr>
        <p:txBody>
          <a:bodyPr wrap="none" rtlCol="0">
            <a:spAutoFit/>
          </a:bodyPr>
          <a:lstStyle/>
          <a:p>
            <a:r>
              <a:rPr lang="en-US" dirty="0"/>
              <a:t>Aggregated gene</a:t>
            </a:r>
          </a:p>
          <a:p>
            <a:r>
              <a:rPr lang="en-US" dirty="0"/>
              <a:t>expression levels</a:t>
            </a:r>
            <a:br>
              <a:rPr lang="en-US" dirty="0"/>
            </a:br>
            <a:r>
              <a:rPr lang="en-US" dirty="0"/>
              <a:t>colored by region:</a:t>
            </a:r>
          </a:p>
          <a:p>
            <a:endParaRPr lang="en-US" dirty="0"/>
          </a:p>
          <a:p>
            <a:endParaRPr lang="en-US" dirty="0"/>
          </a:p>
          <a:p>
            <a:endParaRPr lang="en-US" dirty="0"/>
          </a:p>
          <a:p>
            <a:endParaRPr lang="en-US" dirty="0"/>
          </a:p>
          <a:p>
            <a:endParaRPr lang="en-US" dirty="0"/>
          </a:p>
          <a:p>
            <a:endParaRPr lang="en-US" dirty="0"/>
          </a:p>
          <a:p>
            <a:endParaRPr lang="en-US" dirty="0"/>
          </a:p>
          <a:p>
            <a:r>
              <a:rPr lang="en-US" dirty="0"/>
              <a:t>Re-colored by</a:t>
            </a:r>
            <a:br>
              <a:rPr lang="en-US" dirty="0"/>
            </a:br>
            <a:r>
              <a:rPr lang="en-US" dirty="0"/>
              <a:t>brain donor:</a:t>
            </a:r>
          </a:p>
          <a:p>
            <a:endParaRPr lang="en-US" dirty="0"/>
          </a:p>
          <a:p>
            <a:endParaRPr lang="en-US" dirty="0"/>
          </a:p>
          <a:p>
            <a:endParaRPr lang="en-US" dirty="0"/>
          </a:p>
        </p:txBody>
      </p:sp>
      <p:sp>
        <p:nvSpPr>
          <p:cNvPr id="6" name="TextBox 5"/>
          <p:cNvSpPr txBox="1"/>
          <p:nvPr/>
        </p:nvSpPr>
        <p:spPr>
          <a:xfrm>
            <a:off x="10425331" y="4096623"/>
            <a:ext cx="761747" cy="369332"/>
          </a:xfrm>
          <a:prstGeom prst="rect">
            <a:avLst/>
          </a:prstGeom>
          <a:noFill/>
        </p:spPr>
        <p:txBody>
          <a:bodyPr wrap="none" rtlCol="0">
            <a:spAutoFit/>
          </a:bodyPr>
          <a:lstStyle/>
          <a:p>
            <a:r>
              <a:rPr lang="en-US"/>
              <a:t>Donar</a:t>
            </a:r>
            <a:endParaRPr lang="en-US" dirty="0"/>
          </a:p>
        </p:txBody>
      </p:sp>
      <p:sp>
        <p:nvSpPr>
          <p:cNvPr id="7" name="TextBox 6"/>
          <p:cNvSpPr txBox="1"/>
          <p:nvPr/>
        </p:nvSpPr>
        <p:spPr>
          <a:xfrm>
            <a:off x="10133598" y="1080845"/>
            <a:ext cx="1571712" cy="646331"/>
          </a:xfrm>
          <a:prstGeom prst="rect">
            <a:avLst/>
          </a:prstGeom>
          <a:solidFill>
            <a:schemeClr val="bg1"/>
          </a:solidFill>
        </p:spPr>
        <p:txBody>
          <a:bodyPr wrap="none" rtlCol="0">
            <a:spAutoFit/>
          </a:bodyPr>
          <a:lstStyle/>
          <a:p>
            <a:r>
              <a:rPr lang="en-US" dirty="0"/>
              <a:t>Allen Ref. Atlas</a:t>
            </a:r>
            <a:br>
              <a:rPr lang="en-US" dirty="0"/>
            </a:br>
            <a:r>
              <a:rPr lang="en-US" dirty="0"/>
              <a:t>Brain Region</a:t>
            </a:r>
          </a:p>
        </p:txBody>
      </p:sp>
      <p:sp>
        <p:nvSpPr>
          <p:cNvPr id="8" name="TextBox 7"/>
          <p:cNvSpPr txBox="1"/>
          <p:nvPr/>
        </p:nvSpPr>
        <p:spPr>
          <a:xfrm>
            <a:off x="2057700" y="1078669"/>
            <a:ext cx="7660815" cy="369332"/>
          </a:xfrm>
          <a:prstGeom prst="rect">
            <a:avLst/>
          </a:prstGeom>
          <a:solidFill>
            <a:schemeClr val="bg1"/>
          </a:solidFill>
        </p:spPr>
        <p:txBody>
          <a:bodyPr wrap="square" rtlCol="0">
            <a:spAutoFit/>
          </a:bodyPr>
          <a:lstStyle/>
          <a:p>
            <a:r>
              <a:rPr lang="en-US" dirty="0"/>
              <a:t>           BH-SNE                         PCA                    Multidimensional Scaling</a:t>
            </a:r>
          </a:p>
        </p:txBody>
      </p:sp>
      <p:sp>
        <p:nvSpPr>
          <p:cNvPr id="9" name="TextBox 8"/>
          <p:cNvSpPr txBox="1"/>
          <p:nvPr/>
        </p:nvSpPr>
        <p:spPr>
          <a:xfrm>
            <a:off x="6051245" y="6429025"/>
            <a:ext cx="3964483" cy="369332"/>
          </a:xfrm>
          <a:prstGeom prst="rect">
            <a:avLst/>
          </a:prstGeom>
          <a:noFill/>
        </p:spPr>
        <p:txBody>
          <a:bodyPr wrap="none" rtlCol="0">
            <a:spAutoFit/>
          </a:bodyPr>
          <a:lstStyle/>
          <a:p>
            <a:r>
              <a:rPr lang="en-US" dirty="0"/>
              <a:t>Mahfouz et al. (2015) </a:t>
            </a:r>
            <a:r>
              <a:rPr lang="en-US" i="1" dirty="0"/>
              <a:t>Methods </a:t>
            </a:r>
            <a:r>
              <a:rPr lang="en-US" dirty="0"/>
              <a:t>73:79-89</a:t>
            </a:r>
          </a:p>
        </p:txBody>
      </p:sp>
    </p:spTree>
    <p:extLst>
      <p:ext uri="{BB962C8B-B14F-4D97-AF65-F5344CB8AC3E}">
        <p14:creationId xmlns:p14="http://schemas.microsoft.com/office/powerpoint/2010/main" val="667306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6EAB-9BB0-11BF-EBB3-FE8558DE6A10}"/>
              </a:ext>
            </a:extLst>
          </p:cNvPr>
          <p:cNvSpPr>
            <a:spLocks noGrp="1"/>
          </p:cNvSpPr>
          <p:nvPr>
            <p:ph type="title"/>
          </p:nvPr>
        </p:nvSpPr>
        <p:spPr>
          <a:xfrm>
            <a:off x="304799" y="155448"/>
            <a:ext cx="11281534" cy="749716"/>
          </a:xfrm>
        </p:spPr>
        <p:txBody>
          <a:bodyPr>
            <a:noAutofit/>
          </a:bodyPr>
          <a:lstStyle/>
          <a:p>
            <a:r>
              <a:rPr lang="en-US" sz="2800" dirty="0"/>
              <a:t>Some topics to continue your </a:t>
            </a:r>
            <a:r>
              <a:rPr lang="en-US" sz="2800" dirty="0" err="1"/>
              <a:t>Tensorflow+Keras</a:t>
            </a:r>
            <a:r>
              <a:rPr lang="en-US" sz="2800" dirty="0"/>
              <a:t> journey…</a:t>
            </a:r>
          </a:p>
        </p:txBody>
      </p:sp>
      <p:sp>
        <p:nvSpPr>
          <p:cNvPr id="3" name="Content Placeholder 2">
            <a:extLst>
              <a:ext uri="{FF2B5EF4-FFF2-40B4-BE49-F238E27FC236}">
                <a16:creationId xmlns:a16="http://schemas.microsoft.com/office/drawing/2014/main" id="{A8EC5492-B27A-CAB2-9A6A-B3B3699CBA7D}"/>
              </a:ext>
            </a:extLst>
          </p:cNvPr>
          <p:cNvSpPr>
            <a:spLocks noGrp="1"/>
          </p:cNvSpPr>
          <p:nvPr>
            <p:ph sz="quarter" idx="13"/>
          </p:nvPr>
        </p:nvSpPr>
        <p:spPr>
          <a:xfrm>
            <a:off x="349895" y="1763907"/>
            <a:ext cx="10363827" cy="3890133"/>
          </a:xfrm>
        </p:spPr>
        <p:txBody>
          <a:bodyPr/>
          <a:lstStyle/>
          <a:p>
            <a:endParaRPr lang="en-US" dirty="0"/>
          </a:p>
        </p:txBody>
      </p:sp>
      <p:sp>
        <p:nvSpPr>
          <p:cNvPr id="4" name="Slide Number Placeholder 3">
            <a:extLst>
              <a:ext uri="{FF2B5EF4-FFF2-40B4-BE49-F238E27FC236}">
                <a16:creationId xmlns:a16="http://schemas.microsoft.com/office/drawing/2014/main" id="{7ED1DF80-6D1D-869B-2466-F72BBBA396B9}"/>
              </a:ext>
            </a:extLst>
          </p:cNvPr>
          <p:cNvSpPr>
            <a:spLocks noGrp="1"/>
          </p:cNvSpPr>
          <p:nvPr>
            <p:ph type="sldNum" sz="quarter" idx="12"/>
          </p:nvPr>
        </p:nvSpPr>
        <p:spPr/>
        <p:txBody>
          <a:bodyPr/>
          <a:lstStyle/>
          <a:p>
            <a:fld id="{22232EA5-1013-5044-9D4A-0D759FF7F5F3}" type="slidenum">
              <a:rPr lang="en-US" smtClean="0"/>
              <a:t>3</a:t>
            </a:fld>
            <a:endParaRPr lang="en-US"/>
          </a:p>
        </p:txBody>
      </p:sp>
    </p:spTree>
    <p:extLst>
      <p:ext uri="{BB962C8B-B14F-4D97-AF65-F5344CB8AC3E}">
        <p14:creationId xmlns:p14="http://schemas.microsoft.com/office/powerpoint/2010/main" val="609267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91F7B-9CF5-8D42-8C15-2E4A4E061F1C}"/>
              </a:ext>
            </a:extLst>
          </p:cNvPr>
          <p:cNvSpPr>
            <a:spLocks noGrp="1"/>
          </p:cNvSpPr>
          <p:nvPr>
            <p:ph type="title"/>
          </p:nvPr>
        </p:nvSpPr>
        <p:spPr>
          <a:xfrm>
            <a:off x="303105" y="234950"/>
            <a:ext cx="10364451" cy="652018"/>
          </a:xfrm>
        </p:spPr>
        <p:txBody>
          <a:bodyPr>
            <a:normAutofit fontScale="90000"/>
          </a:bodyPr>
          <a:lstStyle/>
          <a:p>
            <a:r>
              <a:rPr lang="en-US" dirty="0"/>
              <a:t>Running t-SNE in Code:</a:t>
            </a:r>
          </a:p>
        </p:txBody>
      </p:sp>
      <p:sp>
        <p:nvSpPr>
          <p:cNvPr id="3" name="Content Placeholder 2">
            <a:extLst>
              <a:ext uri="{FF2B5EF4-FFF2-40B4-BE49-F238E27FC236}">
                <a16:creationId xmlns:a16="http://schemas.microsoft.com/office/drawing/2014/main" id="{12609877-9D22-324A-9CB2-4855A8F6E5F6}"/>
              </a:ext>
            </a:extLst>
          </p:cNvPr>
          <p:cNvSpPr>
            <a:spLocks noGrp="1"/>
          </p:cNvSpPr>
          <p:nvPr>
            <p:ph sz="quarter" idx="13"/>
          </p:nvPr>
        </p:nvSpPr>
        <p:spPr>
          <a:xfrm>
            <a:off x="6096000" y="1402814"/>
            <a:ext cx="5073407" cy="4233919"/>
          </a:xfrm>
          <a:solidFill>
            <a:schemeClr val="accent3">
              <a:lumMod val="60000"/>
              <a:lumOff val="40000"/>
              <a:alpha val="50000"/>
            </a:schemeClr>
          </a:solidFill>
          <a:ln>
            <a:solidFill>
              <a:schemeClr val="tx1"/>
            </a:solidFill>
          </a:ln>
        </p:spPr>
        <p:txBody>
          <a:bodyPr>
            <a:normAutofit/>
          </a:bodyPr>
          <a:lstStyle/>
          <a:p>
            <a:pPr marL="0" indent="0" algn="ctr">
              <a:buNone/>
            </a:pPr>
            <a:r>
              <a:rPr lang="en-US" sz="1800" u="sng" dirty="0"/>
              <a:t>t-SNE in Python </a:t>
            </a:r>
          </a:p>
          <a:p>
            <a:pPr marL="0" indent="0">
              <a:buNone/>
            </a:pPr>
            <a:endParaRPr lang="en-US" sz="1200" dirty="0">
              <a:latin typeface="Andale Mono" panose="020B0509000000000004" pitchFamily="49" charset="0"/>
            </a:endParaRPr>
          </a:p>
          <a:p>
            <a:pPr marL="0" indent="0">
              <a:buNone/>
            </a:pPr>
            <a:r>
              <a:rPr lang="en-US" sz="1200" dirty="0">
                <a:latin typeface="Andale Mono" panose="020B0509000000000004" pitchFamily="49" charset="0"/>
              </a:rPr>
              <a:t>import </a:t>
            </a:r>
            <a:r>
              <a:rPr lang="en-US" sz="1200" dirty="0" err="1">
                <a:latin typeface="Andale Mono" panose="020B0509000000000004" pitchFamily="49" charset="0"/>
              </a:rPr>
              <a:t>numpy</a:t>
            </a:r>
            <a:r>
              <a:rPr lang="en-US" sz="1200" dirty="0">
                <a:latin typeface="Andale Mono" panose="020B0509000000000004" pitchFamily="49" charset="0"/>
              </a:rPr>
              <a:t> as np</a:t>
            </a:r>
          </a:p>
          <a:p>
            <a:pPr marL="0" indent="0">
              <a:buNone/>
            </a:pPr>
            <a:r>
              <a:rPr lang="en-US" sz="1200" dirty="0">
                <a:latin typeface="Andale Mono" panose="020B0509000000000004" pitchFamily="49" charset="0"/>
              </a:rPr>
              <a:t>from </a:t>
            </a:r>
            <a:r>
              <a:rPr lang="en-US" sz="1200" dirty="0" err="1">
                <a:latin typeface="Andale Mono" panose="020B0509000000000004" pitchFamily="49" charset="0"/>
              </a:rPr>
              <a:t>sklearn.manifold</a:t>
            </a:r>
            <a:r>
              <a:rPr lang="en-US" sz="1200" dirty="0">
                <a:latin typeface="Andale Mono" panose="020B0509000000000004" pitchFamily="49" charset="0"/>
              </a:rPr>
              <a:t> import TSNE </a:t>
            </a:r>
          </a:p>
          <a:p>
            <a:pPr marL="0" indent="0">
              <a:buNone/>
            </a:pPr>
            <a:r>
              <a:rPr lang="en-US" sz="1200" dirty="0">
                <a:latin typeface="Andale Mono" panose="020B0509000000000004" pitchFamily="49" charset="0"/>
              </a:rPr>
              <a:t>X = </a:t>
            </a:r>
            <a:r>
              <a:rPr lang="en-US" sz="1200" dirty="0" err="1">
                <a:latin typeface="Andale Mono" panose="020B0509000000000004" pitchFamily="49" charset="0"/>
              </a:rPr>
              <a:t>np.array</a:t>
            </a:r>
            <a:r>
              <a:rPr lang="en-US" sz="1200" dirty="0">
                <a:latin typeface="Andale Mono" panose="020B0509000000000004" pitchFamily="49" charset="0"/>
              </a:rPr>
              <a:t>([[0,0,0],[0,1,1],[1,0,1],[1,1,1]])</a:t>
            </a:r>
          </a:p>
          <a:p>
            <a:pPr marL="0" indent="0">
              <a:buNone/>
            </a:pPr>
            <a:r>
              <a:rPr lang="en-US" sz="1200" dirty="0" err="1">
                <a:latin typeface="Andale Mono" panose="020B0509000000000004" pitchFamily="49" charset="0"/>
              </a:rPr>
              <a:t>X.shape</a:t>
            </a:r>
            <a:r>
              <a:rPr lang="en-US" sz="1200" dirty="0">
                <a:latin typeface="Andale Mono" panose="020B0509000000000004" pitchFamily="49" charset="0"/>
              </a:rPr>
              <a:t> =&gt; (4,4)</a:t>
            </a:r>
          </a:p>
          <a:p>
            <a:pPr marL="0" indent="0">
              <a:buNone/>
            </a:pPr>
            <a:r>
              <a:rPr lang="en-US" sz="1200" dirty="0">
                <a:latin typeface="Andale Mono" panose="020B0509000000000004" pitchFamily="49" charset="0"/>
              </a:rPr>
              <a:t>X_2d=TSNE(</a:t>
            </a:r>
            <a:r>
              <a:rPr lang="en-US" sz="1200" dirty="0" err="1">
                <a:latin typeface="Andale Mono" panose="020B0509000000000004" pitchFamily="49" charset="0"/>
              </a:rPr>
              <a:t>n_components</a:t>
            </a:r>
            <a:r>
              <a:rPr lang="en-US" sz="1200" dirty="0">
                <a:latin typeface="Andale Mono" panose="020B0509000000000004" pitchFamily="49" charset="0"/>
              </a:rPr>
              <a:t>=2).</a:t>
            </a:r>
            <a:r>
              <a:rPr lang="en-US" sz="1200" dirty="0" err="1">
                <a:latin typeface="Andale Mono" panose="020B0509000000000004" pitchFamily="49" charset="0"/>
              </a:rPr>
              <a:t>fit_transform</a:t>
            </a:r>
            <a:r>
              <a:rPr lang="en-US" sz="1200" dirty="0">
                <a:latin typeface="Andale Mono" panose="020B0509000000000004" pitchFamily="49" charset="0"/>
              </a:rPr>
              <a:t>(X)</a:t>
            </a:r>
          </a:p>
          <a:p>
            <a:pPr marL="0" indent="0">
              <a:buNone/>
            </a:pPr>
            <a:r>
              <a:rPr lang="en-US" sz="1200" dirty="0">
                <a:latin typeface="Andale Mono" panose="020B0509000000000004" pitchFamily="49" charset="0"/>
              </a:rPr>
              <a:t>X_2d.shape =&gt; (4,2)</a:t>
            </a:r>
          </a:p>
          <a:p>
            <a:pPr marL="0" indent="0">
              <a:buNone/>
            </a:pPr>
            <a:endParaRPr lang="en-US" sz="1400" dirty="0">
              <a:latin typeface="Andale Mono" panose="020B0509000000000004" pitchFamily="49" charset="0"/>
            </a:endParaRPr>
          </a:p>
          <a:p>
            <a:pPr marL="0" indent="0">
              <a:buNone/>
            </a:pPr>
            <a:r>
              <a:rPr lang="en-US" sz="1400" b="1" dirty="0">
                <a:latin typeface="Andale Mono" panose="020B0509000000000004" pitchFamily="49" charset="0"/>
              </a:rPr>
              <a:t># Get model layer weights for input</a:t>
            </a:r>
          </a:p>
          <a:p>
            <a:pPr marL="0" indent="0">
              <a:buNone/>
            </a:pPr>
            <a:r>
              <a:rPr lang="en-US" sz="1400" dirty="0">
                <a:latin typeface="Andale Mono" panose="020B0509000000000004" pitchFamily="49" charset="0"/>
              </a:rPr>
              <a:t>weights = </a:t>
            </a:r>
            <a:r>
              <a:rPr lang="en-US" sz="1400" dirty="0" err="1">
                <a:latin typeface="Andale Mono" panose="020B0509000000000004" pitchFamily="49" charset="0"/>
              </a:rPr>
              <a:t>model.layers</a:t>
            </a:r>
            <a:r>
              <a:rPr lang="en-US" sz="1400" dirty="0">
                <a:latin typeface="Andale Mono" panose="020B0509000000000004" pitchFamily="49" charset="0"/>
              </a:rPr>
              <a:t>[0].</a:t>
            </a:r>
            <a:r>
              <a:rPr lang="en-US" sz="1400" dirty="0" err="1">
                <a:latin typeface="Andale Mono" panose="020B0509000000000004" pitchFamily="49" charset="0"/>
              </a:rPr>
              <a:t>get_weights</a:t>
            </a:r>
            <a:r>
              <a:rPr lang="en-US" sz="1400" dirty="0">
                <a:latin typeface="Andale Mono" panose="020B0509000000000004" pitchFamily="49" charset="0"/>
              </a:rPr>
              <a:t>()[0]</a:t>
            </a:r>
          </a:p>
          <a:p>
            <a:pPr marL="0" indent="0">
              <a:buNone/>
            </a:pPr>
            <a:endParaRPr lang="en-US" sz="1400" dirty="0">
              <a:latin typeface="Andale Mono" panose="020B0509000000000004" pitchFamily="49" charset="0"/>
            </a:endParaRPr>
          </a:p>
        </p:txBody>
      </p:sp>
      <p:sp>
        <p:nvSpPr>
          <p:cNvPr id="4" name="Content Placeholder 2">
            <a:extLst>
              <a:ext uri="{FF2B5EF4-FFF2-40B4-BE49-F238E27FC236}">
                <a16:creationId xmlns:a16="http://schemas.microsoft.com/office/drawing/2014/main" id="{D281580E-26D7-5846-B8BF-704B2ED296C4}"/>
              </a:ext>
            </a:extLst>
          </p:cNvPr>
          <p:cNvSpPr txBox="1">
            <a:spLocks/>
          </p:cNvSpPr>
          <p:nvPr/>
        </p:nvSpPr>
        <p:spPr>
          <a:xfrm>
            <a:off x="220671" y="1424078"/>
            <a:ext cx="5641413" cy="4212655"/>
          </a:xfrm>
          <a:prstGeom prst="rect">
            <a:avLst/>
          </a:prstGeom>
          <a:solidFill>
            <a:srgbClr val="00B0F0">
              <a:alpha val="34000"/>
            </a:srgb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none"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none"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none"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ctr">
              <a:buFont typeface="Arial" panose="020B0604020202020204" pitchFamily="34" charset="0"/>
              <a:buNone/>
            </a:pPr>
            <a:r>
              <a:rPr lang="en-US" u="sng" dirty="0"/>
              <a:t>t-SNE in R </a:t>
            </a:r>
          </a:p>
          <a:p>
            <a:pPr marL="0" indent="0">
              <a:buNone/>
            </a:pPr>
            <a:r>
              <a:rPr lang="en-US" sz="1200" dirty="0">
                <a:latin typeface="Andale Mono" panose="020B0509000000000004" pitchFamily="49" charset="0"/>
              </a:rPr>
              <a:t>library(</a:t>
            </a:r>
            <a:r>
              <a:rPr lang="en-US" sz="1200" dirty="0" err="1">
                <a:latin typeface="Andale Mono" panose="020B0509000000000004" pitchFamily="49" charset="0"/>
              </a:rPr>
              <a:t>tsne</a:t>
            </a:r>
            <a:r>
              <a:rPr lang="en-US" sz="1200" dirty="0">
                <a:latin typeface="Andale Mono" panose="020B0509000000000004" pitchFamily="49" charset="0"/>
              </a:rPr>
              <a:t>)</a:t>
            </a:r>
          </a:p>
          <a:p>
            <a:pPr marL="0" indent="0">
              <a:buNone/>
            </a:pPr>
            <a:r>
              <a:rPr lang="en-US" sz="1200" dirty="0">
                <a:latin typeface="Andale Mono" panose="020B0509000000000004" pitchFamily="49" charset="0"/>
              </a:rPr>
              <a:t>X &lt;- matrix(c(0,0,1,1,0,1,0,1,0,1,1,1),</a:t>
            </a:r>
            <a:r>
              <a:rPr lang="en-US" sz="1200" dirty="0" err="1">
                <a:latin typeface="Andale Mono" panose="020B0509000000000004" pitchFamily="49" charset="0"/>
              </a:rPr>
              <a:t>nrow</a:t>
            </a:r>
            <a:r>
              <a:rPr lang="en-US" sz="1200" dirty="0">
                <a:latin typeface="Andale Mono" panose="020B0509000000000004" pitchFamily="49" charset="0"/>
              </a:rPr>
              <a:t>=4,ncol=3)</a:t>
            </a:r>
          </a:p>
          <a:p>
            <a:pPr marL="0" indent="0">
              <a:buNone/>
            </a:pPr>
            <a:r>
              <a:rPr lang="en-US" sz="1200" dirty="0">
                <a:latin typeface="Andale Mono" panose="020B0509000000000004" pitchFamily="49" charset="0"/>
              </a:rPr>
              <a:t>dim(X) =&gt; [4,4]</a:t>
            </a:r>
          </a:p>
          <a:p>
            <a:pPr marL="0" indent="0">
              <a:buNone/>
            </a:pPr>
            <a:r>
              <a:rPr lang="en-US" sz="1200" dirty="0">
                <a:latin typeface="Andale Mono" panose="020B0509000000000004" pitchFamily="49" charset="0"/>
              </a:rPr>
              <a:t>X_2d &lt;- </a:t>
            </a:r>
            <a:r>
              <a:rPr lang="en-US" sz="1200" dirty="0" err="1">
                <a:latin typeface="Andale Mono" panose="020B0509000000000004" pitchFamily="49" charset="0"/>
              </a:rPr>
              <a:t>tsne</a:t>
            </a:r>
            <a:r>
              <a:rPr lang="en-US" sz="1200" dirty="0">
                <a:latin typeface="Andale Mono" panose="020B0509000000000004" pitchFamily="49" charset="0"/>
              </a:rPr>
              <a:t>(X, k=2)</a:t>
            </a:r>
          </a:p>
          <a:p>
            <a:pPr marL="0" indent="0">
              <a:buNone/>
            </a:pPr>
            <a:r>
              <a:rPr lang="en-US" sz="1200" dirty="0">
                <a:latin typeface="Andale Mono" panose="020B0509000000000004" pitchFamily="49" charset="0"/>
              </a:rPr>
              <a:t>dim(X) =&gt; [4, 2]</a:t>
            </a:r>
          </a:p>
          <a:p>
            <a:pPr marL="0" indent="0">
              <a:buNone/>
            </a:pPr>
            <a:endParaRPr lang="en-US" sz="1400" dirty="0">
              <a:latin typeface="Andale Mono" panose="020B0509000000000004" pitchFamily="49" charset="0"/>
            </a:endParaRPr>
          </a:p>
          <a:p>
            <a:pPr marL="0" indent="0">
              <a:buNone/>
            </a:pPr>
            <a:endParaRPr lang="en-US" sz="1400" dirty="0">
              <a:latin typeface="Andale Mono" panose="020B0509000000000004" pitchFamily="49" charset="0"/>
            </a:endParaRPr>
          </a:p>
          <a:p>
            <a:pPr marL="0" indent="0">
              <a:buNone/>
            </a:pPr>
            <a:r>
              <a:rPr lang="en-US" sz="1400" b="1" dirty="0">
                <a:latin typeface="Andale Mono" panose="020B0509000000000004" pitchFamily="49" charset="0"/>
              </a:rPr>
              <a:t># Get model layer weights for input</a:t>
            </a:r>
          </a:p>
          <a:p>
            <a:pPr marL="0" indent="0">
              <a:buNone/>
            </a:pPr>
            <a:r>
              <a:rPr lang="en-US" sz="1400" dirty="0">
                <a:latin typeface="Andale Mono" panose="020B0509000000000004" pitchFamily="49" charset="0"/>
              </a:rPr>
              <a:t>weights &lt;- </a:t>
            </a:r>
            <a:r>
              <a:rPr lang="en-US" sz="1400" dirty="0" err="1">
                <a:latin typeface="Andale Mono" panose="020B0509000000000004" pitchFamily="49" charset="0"/>
              </a:rPr>
              <a:t>get_layer</a:t>
            </a:r>
            <a:r>
              <a:rPr lang="en-US" sz="1400" dirty="0">
                <a:latin typeface="Andale Mono" panose="020B0509000000000004" pitchFamily="49" charset="0"/>
              </a:rPr>
              <a:t>(model, </a:t>
            </a:r>
            <a:r>
              <a:rPr lang="en-US" sz="1400" dirty="0" err="1">
                <a:latin typeface="Andale Mono" panose="020B0509000000000004" pitchFamily="49" charset="0"/>
              </a:rPr>
              <a:t>layer_name</a:t>
            </a:r>
            <a:r>
              <a:rPr lang="en-US" sz="1400" dirty="0">
                <a:latin typeface="Andale Mono" panose="020B0509000000000004" pitchFamily="49" charset="0"/>
              </a:rPr>
              <a:t>)$output</a:t>
            </a:r>
          </a:p>
        </p:txBody>
      </p:sp>
    </p:spTree>
    <p:extLst>
      <p:ext uri="{BB962C8B-B14F-4D97-AF65-F5344CB8AC3E}">
        <p14:creationId xmlns:p14="http://schemas.microsoft.com/office/powerpoint/2010/main" val="3426360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A03-3165-D948-BB5D-1794FA488436}"/>
              </a:ext>
            </a:extLst>
          </p:cNvPr>
          <p:cNvSpPr>
            <a:spLocks noGrp="1"/>
          </p:cNvSpPr>
          <p:nvPr>
            <p:ph type="title"/>
          </p:nvPr>
        </p:nvSpPr>
        <p:spPr/>
        <p:txBody>
          <a:bodyPr>
            <a:normAutofit fontScale="90000"/>
          </a:bodyPr>
          <a:lstStyle/>
          <a:p>
            <a:r>
              <a:rPr lang="en-US" dirty="0"/>
              <a:t>Some newer DR methods to check out…</a:t>
            </a:r>
          </a:p>
        </p:txBody>
      </p:sp>
      <p:sp>
        <p:nvSpPr>
          <p:cNvPr id="3" name="Content Placeholder 2">
            <a:extLst>
              <a:ext uri="{FF2B5EF4-FFF2-40B4-BE49-F238E27FC236}">
                <a16:creationId xmlns:a16="http://schemas.microsoft.com/office/drawing/2014/main" id="{139976E0-B1A7-6744-A5BD-5ADDA571EF23}"/>
              </a:ext>
            </a:extLst>
          </p:cNvPr>
          <p:cNvSpPr>
            <a:spLocks noGrp="1"/>
          </p:cNvSpPr>
          <p:nvPr>
            <p:ph sz="quarter" idx="13"/>
          </p:nvPr>
        </p:nvSpPr>
        <p:spPr>
          <a:xfrm>
            <a:off x="212109" y="1390689"/>
            <a:ext cx="8956943" cy="3424107"/>
          </a:xfrm>
        </p:spPr>
        <p:txBody>
          <a:bodyPr/>
          <a:lstStyle/>
          <a:p>
            <a:r>
              <a:rPr lang="en-US" dirty="0"/>
              <a:t>Uniform Manifold Approximation (UMAP)</a:t>
            </a:r>
          </a:p>
          <a:p>
            <a:pPr marL="304793" lvl="1" indent="0" algn="ctr">
              <a:buNone/>
            </a:pPr>
            <a:r>
              <a:rPr lang="en-US" sz="2000" i="1" dirty="0"/>
              <a:t>Initialization is also important here like with t-SNE!</a:t>
            </a:r>
          </a:p>
        </p:txBody>
      </p:sp>
      <p:sp>
        <p:nvSpPr>
          <p:cNvPr id="4" name="Slide Number Placeholder 3">
            <a:extLst>
              <a:ext uri="{FF2B5EF4-FFF2-40B4-BE49-F238E27FC236}">
                <a16:creationId xmlns:a16="http://schemas.microsoft.com/office/drawing/2014/main" id="{8C491CE2-CCB3-9B41-98E9-318A576D9833}"/>
              </a:ext>
            </a:extLst>
          </p:cNvPr>
          <p:cNvSpPr>
            <a:spLocks noGrp="1"/>
          </p:cNvSpPr>
          <p:nvPr>
            <p:ph type="sldNum" sz="quarter" idx="12"/>
          </p:nvPr>
        </p:nvSpPr>
        <p:spPr/>
        <p:txBody>
          <a:bodyPr/>
          <a:lstStyle/>
          <a:p>
            <a:fld id="{22232EA5-1013-5044-9D4A-0D759FF7F5F3}" type="slidenum">
              <a:rPr lang="en-US" smtClean="0"/>
              <a:t>31</a:t>
            </a:fld>
            <a:endParaRPr lang="en-US"/>
          </a:p>
        </p:txBody>
      </p:sp>
      <p:pic>
        <p:nvPicPr>
          <p:cNvPr id="6" name="Picture 5">
            <a:extLst>
              <a:ext uri="{FF2B5EF4-FFF2-40B4-BE49-F238E27FC236}">
                <a16:creationId xmlns:a16="http://schemas.microsoft.com/office/drawing/2014/main" id="{9F629D48-FE71-604E-879F-9D2D12CF32EB}"/>
              </a:ext>
            </a:extLst>
          </p:cNvPr>
          <p:cNvPicPr>
            <a:picLocks noChangeAspect="1"/>
          </p:cNvPicPr>
          <p:nvPr/>
        </p:nvPicPr>
        <p:blipFill>
          <a:blip r:embed="rId2"/>
          <a:stretch>
            <a:fillRect/>
          </a:stretch>
        </p:blipFill>
        <p:spPr>
          <a:xfrm>
            <a:off x="3278145" y="2458679"/>
            <a:ext cx="6304199" cy="4148116"/>
          </a:xfrm>
          <a:prstGeom prst="rect">
            <a:avLst/>
          </a:prstGeom>
        </p:spPr>
      </p:pic>
    </p:spTree>
    <p:extLst>
      <p:ext uri="{BB962C8B-B14F-4D97-AF65-F5344CB8AC3E}">
        <p14:creationId xmlns:p14="http://schemas.microsoft.com/office/powerpoint/2010/main" val="1735404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1DA03-3165-D948-BB5D-1794FA488436}"/>
              </a:ext>
            </a:extLst>
          </p:cNvPr>
          <p:cNvSpPr>
            <a:spLocks noGrp="1"/>
          </p:cNvSpPr>
          <p:nvPr>
            <p:ph type="title"/>
          </p:nvPr>
        </p:nvSpPr>
        <p:spPr/>
        <p:txBody>
          <a:bodyPr>
            <a:normAutofit fontScale="90000"/>
          </a:bodyPr>
          <a:lstStyle/>
          <a:p>
            <a:r>
              <a:rPr lang="en-US" dirty="0"/>
              <a:t>Some newer DR methods to check out…</a:t>
            </a:r>
          </a:p>
        </p:txBody>
      </p:sp>
      <p:sp>
        <p:nvSpPr>
          <p:cNvPr id="3" name="Content Placeholder 2">
            <a:extLst>
              <a:ext uri="{FF2B5EF4-FFF2-40B4-BE49-F238E27FC236}">
                <a16:creationId xmlns:a16="http://schemas.microsoft.com/office/drawing/2014/main" id="{139976E0-B1A7-6744-A5BD-5ADDA571EF23}"/>
              </a:ext>
            </a:extLst>
          </p:cNvPr>
          <p:cNvSpPr>
            <a:spLocks noGrp="1"/>
          </p:cNvSpPr>
          <p:nvPr>
            <p:ph sz="quarter" idx="13"/>
          </p:nvPr>
        </p:nvSpPr>
        <p:spPr>
          <a:xfrm>
            <a:off x="212109" y="1390689"/>
            <a:ext cx="8956943" cy="3424107"/>
          </a:xfrm>
        </p:spPr>
        <p:txBody>
          <a:bodyPr/>
          <a:lstStyle/>
          <a:p>
            <a:r>
              <a:rPr lang="en-US" dirty="0" err="1"/>
              <a:t>Ivis</a:t>
            </a:r>
            <a:r>
              <a:rPr lang="en-US" dirty="0"/>
              <a:t> algorithm</a:t>
            </a:r>
          </a:p>
          <a:p>
            <a:pPr marL="304793" lvl="1" indent="0">
              <a:buNone/>
            </a:pPr>
            <a:r>
              <a:rPr lang="en-US" sz="1600" dirty="0"/>
              <a:t>    Comparing </a:t>
            </a:r>
            <a:r>
              <a:rPr lang="en-US" sz="1600" dirty="0" err="1"/>
              <a:t>ivis</a:t>
            </a:r>
            <a:r>
              <a:rPr lang="en-US" sz="1600" dirty="0"/>
              <a:t> to UMAP: </a:t>
            </a:r>
            <a:r>
              <a:rPr lang="en-US" sz="1600" dirty="0">
                <a:hlinkClick r:id="rId2"/>
              </a:rPr>
              <a:t>https://dpfoose.github.io/posts/2019/10/29/Ivis_vs_UMAP.html</a:t>
            </a:r>
            <a:endParaRPr lang="en-US" sz="1600" dirty="0"/>
          </a:p>
        </p:txBody>
      </p:sp>
      <p:sp>
        <p:nvSpPr>
          <p:cNvPr id="4" name="Slide Number Placeholder 3">
            <a:extLst>
              <a:ext uri="{FF2B5EF4-FFF2-40B4-BE49-F238E27FC236}">
                <a16:creationId xmlns:a16="http://schemas.microsoft.com/office/drawing/2014/main" id="{8C491CE2-CCB3-9B41-98E9-318A576D9833}"/>
              </a:ext>
            </a:extLst>
          </p:cNvPr>
          <p:cNvSpPr>
            <a:spLocks noGrp="1"/>
          </p:cNvSpPr>
          <p:nvPr>
            <p:ph type="sldNum" sz="quarter" idx="12"/>
          </p:nvPr>
        </p:nvSpPr>
        <p:spPr/>
        <p:txBody>
          <a:bodyPr/>
          <a:lstStyle/>
          <a:p>
            <a:fld id="{22232EA5-1013-5044-9D4A-0D759FF7F5F3}" type="slidenum">
              <a:rPr lang="en-US" smtClean="0"/>
              <a:t>32</a:t>
            </a:fld>
            <a:endParaRPr lang="en-US"/>
          </a:p>
        </p:txBody>
      </p:sp>
      <p:pic>
        <p:nvPicPr>
          <p:cNvPr id="7" name="Picture 6">
            <a:extLst>
              <a:ext uri="{FF2B5EF4-FFF2-40B4-BE49-F238E27FC236}">
                <a16:creationId xmlns:a16="http://schemas.microsoft.com/office/drawing/2014/main" id="{B6E2E749-9754-DE43-9375-95AA1FE50478}"/>
              </a:ext>
            </a:extLst>
          </p:cNvPr>
          <p:cNvPicPr>
            <a:picLocks noChangeAspect="1"/>
          </p:cNvPicPr>
          <p:nvPr/>
        </p:nvPicPr>
        <p:blipFill>
          <a:blip r:embed="rId3"/>
          <a:stretch>
            <a:fillRect/>
          </a:stretch>
        </p:blipFill>
        <p:spPr>
          <a:xfrm>
            <a:off x="3123157" y="2629729"/>
            <a:ext cx="7173586" cy="3977066"/>
          </a:xfrm>
          <a:prstGeom prst="rect">
            <a:avLst/>
          </a:prstGeom>
        </p:spPr>
      </p:pic>
    </p:spTree>
    <p:extLst>
      <p:ext uri="{BB962C8B-B14F-4D97-AF65-F5344CB8AC3E}">
        <p14:creationId xmlns:p14="http://schemas.microsoft.com/office/powerpoint/2010/main" val="205297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7967AD0-02AC-4132-D4AA-A7CCA947A1AF}"/>
              </a:ext>
            </a:extLst>
          </p:cNvPr>
          <p:cNvCxnSpPr/>
          <p:nvPr/>
        </p:nvCxnSpPr>
        <p:spPr>
          <a:xfrm>
            <a:off x="8764251" y="3335312"/>
            <a:ext cx="68704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4B176-0559-A4E3-A597-F890520BBD7F}"/>
              </a:ext>
            </a:extLst>
          </p:cNvPr>
          <p:cNvCxnSpPr>
            <a:cxnSpLocks/>
            <a:endCxn id="7" idx="0"/>
          </p:cNvCxnSpPr>
          <p:nvPr/>
        </p:nvCxnSpPr>
        <p:spPr>
          <a:xfrm>
            <a:off x="9119018" y="3335312"/>
            <a:ext cx="0" cy="3847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423B055-9334-65A4-E257-E75BC7FD5349}"/>
              </a:ext>
            </a:extLst>
          </p:cNvPr>
          <p:cNvCxnSpPr/>
          <p:nvPr/>
        </p:nvCxnSpPr>
        <p:spPr>
          <a:xfrm>
            <a:off x="9438808" y="3013024"/>
            <a:ext cx="0" cy="3222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60FB19-09C9-7671-63EF-E707A7747BB0}"/>
              </a:ext>
            </a:extLst>
          </p:cNvPr>
          <p:cNvCxnSpPr/>
          <p:nvPr/>
        </p:nvCxnSpPr>
        <p:spPr>
          <a:xfrm>
            <a:off x="8764251" y="3013024"/>
            <a:ext cx="0" cy="3222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CEC1E8-CE22-0B38-E2CC-94B878B67B21}"/>
              </a:ext>
            </a:extLst>
          </p:cNvPr>
          <p:cNvSpPr>
            <a:spLocks noGrp="1"/>
          </p:cNvSpPr>
          <p:nvPr>
            <p:ph type="title"/>
          </p:nvPr>
        </p:nvSpPr>
        <p:spPr/>
        <p:txBody>
          <a:bodyPr/>
          <a:lstStyle/>
          <a:p>
            <a:r>
              <a:rPr lang="en-US" dirty="0" err="1"/>
              <a:t>Keras</a:t>
            </a:r>
            <a:r>
              <a:rPr lang="en-US" dirty="0"/>
              <a:t> Models Come in Three Flavors</a:t>
            </a:r>
          </a:p>
        </p:txBody>
      </p:sp>
      <p:sp>
        <p:nvSpPr>
          <p:cNvPr id="3" name="Content Placeholder 2">
            <a:extLst>
              <a:ext uri="{FF2B5EF4-FFF2-40B4-BE49-F238E27FC236}">
                <a16:creationId xmlns:a16="http://schemas.microsoft.com/office/drawing/2014/main" id="{81D8EA5E-D70B-E066-DAB2-C9C3003ECDDA}"/>
              </a:ext>
            </a:extLst>
          </p:cNvPr>
          <p:cNvSpPr>
            <a:spLocks noGrp="1"/>
          </p:cNvSpPr>
          <p:nvPr>
            <p:ph sz="quarter" idx="13"/>
          </p:nvPr>
        </p:nvSpPr>
        <p:spPr>
          <a:xfrm>
            <a:off x="304799" y="1716946"/>
            <a:ext cx="7677463" cy="3424107"/>
          </a:xfrm>
        </p:spPr>
        <p:txBody>
          <a:bodyPr>
            <a:normAutofit fontScale="77500" lnSpcReduction="20000"/>
          </a:bodyPr>
          <a:lstStyle/>
          <a:p>
            <a:r>
              <a:rPr lang="en-US" b="1" dirty="0"/>
              <a:t>Sequential Model:</a:t>
            </a:r>
            <a:r>
              <a:rPr lang="en-US" dirty="0"/>
              <a:t> A linear model with a single track connecting one input to one output</a:t>
            </a:r>
          </a:p>
          <a:p>
            <a:endParaRPr lang="en-US" dirty="0"/>
          </a:p>
          <a:p>
            <a:r>
              <a:rPr lang="en-US" b="1" dirty="0"/>
              <a:t>Functional API: </a:t>
            </a:r>
            <a:r>
              <a:rPr lang="en-US" dirty="0"/>
              <a:t>Allows arbitrary model design with multiple inputs/outputs and support for shared layers</a:t>
            </a:r>
          </a:p>
          <a:p>
            <a:endParaRPr lang="en-US" dirty="0"/>
          </a:p>
          <a:p>
            <a:r>
              <a:rPr lang="en-US" b="1" dirty="0"/>
              <a:t>Model Subclassing: </a:t>
            </a:r>
            <a:r>
              <a:rPr lang="en-US" dirty="0"/>
              <a:t>User-coded model class for full control and complex situations</a:t>
            </a:r>
          </a:p>
        </p:txBody>
      </p:sp>
      <p:sp>
        <p:nvSpPr>
          <p:cNvPr id="4" name="Slide Number Placeholder 3">
            <a:extLst>
              <a:ext uri="{FF2B5EF4-FFF2-40B4-BE49-F238E27FC236}">
                <a16:creationId xmlns:a16="http://schemas.microsoft.com/office/drawing/2014/main" id="{6B32B5B5-B70F-437B-267C-8A2D5737C858}"/>
              </a:ext>
            </a:extLst>
          </p:cNvPr>
          <p:cNvSpPr>
            <a:spLocks noGrp="1"/>
          </p:cNvSpPr>
          <p:nvPr>
            <p:ph type="sldNum" sz="quarter" idx="12"/>
          </p:nvPr>
        </p:nvSpPr>
        <p:spPr/>
        <p:txBody>
          <a:bodyPr/>
          <a:lstStyle/>
          <a:p>
            <a:fld id="{22232EA5-1013-5044-9D4A-0D759FF7F5F3}" type="slidenum">
              <a:rPr lang="en-US" smtClean="0"/>
              <a:t>4</a:t>
            </a:fld>
            <a:endParaRPr lang="en-US"/>
          </a:p>
        </p:txBody>
      </p:sp>
      <p:sp>
        <p:nvSpPr>
          <p:cNvPr id="5" name="Oval 4">
            <a:extLst>
              <a:ext uri="{FF2B5EF4-FFF2-40B4-BE49-F238E27FC236}">
                <a16:creationId xmlns:a16="http://schemas.microsoft.com/office/drawing/2014/main" id="{CC779002-AB0C-F6D3-7281-3D914A027281}"/>
              </a:ext>
            </a:extLst>
          </p:cNvPr>
          <p:cNvSpPr/>
          <p:nvPr/>
        </p:nvSpPr>
        <p:spPr>
          <a:xfrm>
            <a:off x="8604354" y="1648918"/>
            <a:ext cx="164892" cy="157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52B10B9-D624-E32C-F206-2A6719BF74A6}"/>
              </a:ext>
            </a:extLst>
          </p:cNvPr>
          <p:cNvSpPr/>
          <p:nvPr/>
        </p:nvSpPr>
        <p:spPr>
          <a:xfrm>
            <a:off x="10015928" y="2168577"/>
            <a:ext cx="164892" cy="157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509C3D-3C24-5FCB-A23E-37F88E2F11EE}"/>
              </a:ext>
            </a:extLst>
          </p:cNvPr>
          <p:cNvSpPr/>
          <p:nvPr/>
        </p:nvSpPr>
        <p:spPr>
          <a:xfrm>
            <a:off x="9036572" y="3720059"/>
            <a:ext cx="164892" cy="157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DFC064-975B-36AB-DD4C-909ABF940556}"/>
              </a:ext>
            </a:extLst>
          </p:cNvPr>
          <p:cNvSpPr/>
          <p:nvPr/>
        </p:nvSpPr>
        <p:spPr>
          <a:xfrm>
            <a:off x="9381343" y="2915104"/>
            <a:ext cx="164892" cy="157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B98656-42C1-DEAF-32C2-A90CFF037FDC}"/>
              </a:ext>
            </a:extLst>
          </p:cNvPr>
          <p:cNvSpPr/>
          <p:nvPr/>
        </p:nvSpPr>
        <p:spPr>
          <a:xfrm>
            <a:off x="8679305" y="2932210"/>
            <a:ext cx="164892" cy="1573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Labor outline">
            <a:extLst>
              <a:ext uri="{FF2B5EF4-FFF2-40B4-BE49-F238E27FC236}">
                <a16:creationId xmlns:a16="http://schemas.microsoft.com/office/drawing/2014/main" id="{C16966AB-54E1-F11E-FBB8-3242ABE630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10929" y="4294681"/>
            <a:ext cx="914400" cy="914400"/>
          </a:xfrm>
          <a:prstGeom prst="rect">
            <a:avLst/>
          </a:prstGeom>
        </p:spPr>
      </p:pic>
      <p:pic>
        <p:nvPicPr>
          <p:cNvPr id="23" name="Graphic 22" descr="Architecture outline">
            <a:extLst>
              <a:ext uri="{FF2B5EF4-FFF2-40B4-BE49-F238E27FC236}">
                <a16:creationId xmlns:a16="http://schemas.microsoft.com/office/drawing/2014/main" id="{017F5EC3-0E18-1197-A639-D7915079D4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421532">
            <a:off x="9181752" y="4407380"/>
            <a:ext cx="914400" cy="914400"/>
          </a:xfrm>
          <a:prstGeom prst="rect">
            <a:avLst/>
          </a:prstGeom>
        </p:spPr>
      </p:pic>
      <p:cxnSp>
        <p:nvCxnSpPr>
          <p:cNvPr id="24" name="Straight Connector 23">
            <a:extLst>
              <a:ext uri="{FF2B5EF4-FFF2-40B4-BE49-F238E27FC236}">
                <a16:creationId xmlns:a16="http://schemas.microsoft.com/office/drawing/2014/main" id="{2BC9108E-31C6-5402-893F-3C6823A4BEFC}"/>
              </a:ext>
            </a:extLst>
          </p:cNvPr>
          <p:cNvCxnSpPr>
            <a:cxnSpLocks/>
          </p:cNvCxnSpPr>
          <p:nvPr/>
        </p:nvCxnSpPr>
        <p:spPr>
          <a:xfrm>
            <a:off x="8723026" y="1765012"/>
            <a:ext cx="1336623" cy="46344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526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897E0-8BE6-FCA0-B815-2DCAC436DD1B}"/>
              </a:ext>
            </a:extLst>
          </p:cNvPr>
          <p:cNvSpPr>
            <a:spLocks noGrp="1"/>
          </p:cNvSpPr>
          <p:nvPr>
            <p:ph type="title"/>
          </p:nvPr>
        </p:nvSpPr>
        <p:spPr/>
        <p:txBody>
          <a:bodyPr/>
          <a:lstStyle/>
          <a:p>
            <a:r>
              <a:rPr lang="en-US" dirty="0"/>
              <a:t>The Functional API</a:t>
            </a:r>
          </a:p>
        </p:txBody>
      </p:sp>
      <p:sp>
        <p:nvSpPr>
          <p:cNvPr id="3" name="Content Placeholder 2">
            <a:extLst>
              <a:ext uri="{FF2B5EF4-FFF2-40B4-BE49-F238E27FC236}">
                <a16:creationId xmlns:a16="http://schemas.microsoft.com/office/drawing/2014/main" id="{00055FD4-9471-ECDD-801F-25978B26A101}"/>
              </a:ext>
            </a:extLst>
          </p:cNvPr>
          <p:cNvSpPr>
            <a:spLocks noGrp="1"/>
          </p:cNvSpPr>
          <p:nvPr>
            <p:ph sz="quarter" idx="13"/>
          </p:nvPr>
        </p:nvSpPr>
        <p:spPr>
          <a:xfrm>
            <a:off x="316872" y="1454078"/>
            <a:ext cx="8272946" cy="3424107"/>
          </a:xfrm>
        </p:spPr>
        <p:txBody>
          <a:bodyPr>
            <a:normAutofit fontScale="47500" lnSpcReduction="20000"/>
          </a:bodyPr>
          <a:lstStyle/>
          <a:p>
            <a:r>
              <a:rPr lang="en-US" dirty="0"/>
              <a:t>The Functional API in </a:t>
            </a:r>
            <a:r>
              <a:rPr lang="en-US" dirty="0" err="1"/>
              <a:t>Keras</a:t>
            </a:r>
            <a:r>
              <a:rPr lang="en-US" dirty="0"/>
              <a:t> allows arbitrary inputs and outputs, branches in the network and the ability to do “skip connections” </a:t>
            </a:r>
          </a:p>
          <a:p>
            <a:endParaRPr lang="en-US" dirty="0"/>
          </a:p>
          <a:p>
            <a:r>
              <a:rPr lang="en-US" dirty="0"/>
              <a:t>As the name implies - we can also call Functional models as a function! This makes it easy for reuse or building ensembles (build different models on the same data and average)</a:t>
            </a:r>
          </a:p>
          <a:p>
            <a:endParaRPr lang="en-US" dirty="0"/>
          </a:p>
          <a:p>
            <a:r>
              <a:rPr lang="en-US" dirty="0"/>
              <a:t>Where we used to start with the Sequential function call, we now define one or more ”</a:t>
            </a:r>
            <a:r>
              <a:rPr lang="en-US" dirty="0" err="1"/>
              <a:t>input_layers</a:t>
            </a:r>
            <a:r>
              <a:rPr lang="en-US" dirty="0"/>
              <a:t>.” We can reuse these multiple times</a:t>
            </a:r>
          </a:p>
          <a:p>
            <a:endParaRPr lang="en-US" dirty="0"/>
          </a:p>
          <a:p>
            <a:r>
              <a:rPr lang="en-US" dirty="0"/>
              <a:t>We also need to define our output(s) – if we we have multiple inputs that need to merge into a single output, we need to use “merging layers” to glue them together</a:t>
            </a:r>
          </a:p>
          <a:p>
            <a:endParaRPr lang="en-US" dirty="0"/>
          </a:p>
          <a:p>
            <a:r>
              <a:rPr lang="en-US" dirty="0"/>
              <a:t>Typically the real “work” of a model is saved into a separate variable (say ”x”) so that the inputs and output layers can be easily modified or reused</a:t>
            </a:r>
          </a:p>
          <a:p>
            <a:endParaRPr lang="en-US" dirty="0"/>
          </a:p>
        </p:txBody>
      </p:sp>
      <p:sp>
        <p:nvSpPr>
          <p:cNvPr id="4" name="Slide Number Placeholder 3">
            <a:extLst>
              <a:ext uri="{FF2B5EF4-FFF2-40B4-BE49-F238E27FC236}">
                <a16:creationId xmlns:a16="http://schemas.microsoft.com/office/drawing/2014/main" id="{9E3A702E-92AD-C7C1-8F61-ABB503432F43}"/>
              </a:ext>
            </a:extLst>
          </p:cNvPr>
          <p:cNvSpPr>
            <a:spLocks noGrp="1"/>
          </p:cNvSpPr>
          <p:nvPr>
            <p:ph type="sldNum" sz="quarter" idx="12"/>
          </p:nvPr>
        </p:nvSpPr>
        <p:spPr/>
        <p:txBody>
          <a:bodyPr/>
          <a:lstStyle/>
          <a:p>
            <a:fld id="{22232EA5-1013-5044-9D4A-0D759FF7F5F3}" type="slidenum">
              <a:rPr lang="en-US" smtClean="0"/>
              <a:t>5</a:t>
            </a:fld>
            <a:endParaRPr lang="en-US"/>
          </a:p>
        </p:txBody>
      </p:sp>
      <p:pic>
        <p:nvPicPr>
          <p:cNvPr id="1026" name="Picture 2" descr="png">
            <a:extLst>
              <a:ext uri="{FF2B5EF4-FFF2-40B4-BE49-F238E27FC236}">
                <a16:creationId xmlns:a16="http://schemas.microsoft.com/office/drawing/2014/main" id="{94FF24B5-3296-2A5B-2326-01E4D4515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1757" y="272055"/>
            <a:ext cx="1708309" cy="57881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DE4809-B773-9A09-B224-04D900FE2D52}"/>
              </a:ext>
            </a:extLst>
          </p:cNvPr>
          <p:cNvSpPr txBox="1"/>
          <p:nvPr/>
        </p:nvSpPr>
        <p:spPr>
          <a:xfrm>
            <a:off x="7601527" y="6567289"/>
            <a:ext cx="3653564" cy="538609"/>
          </a:xfrm>
          <a:prstGeom prst="rect">
            <a:avLst/>
          </a:prstGeom>
          <a:noFill/>
        </p:spPr>
        <p:txBody>
          <a:bodyPr wrap="none" rtlCol="0">
            <a:spAutoFit/>
          </a:bodyPr>
          <a:lstStyle/>
          <a:p>
            <a:r>
              <a:rPr lang="en-US" sz="1100" dirty="0"/>
              <a:t>Model plot image: </a:t>
            </a:r>
            <a:r>
              <a:rPr lang="en-US" sz="1100" dirty="0">
                <a:hlinkClick r:id="rId3"/>
              </a:rPr>
              <a:t>https://keras.io/guides/functional_api/</a:t>
            </a:r>
            <a:endParaRPr lang="en-US" sz="1100" dirty="0"/>
          </a:p>
          <a:p>
            <a:endParaRPr lang="en-US" dirty="0"/>
          </a:p>
        </p:txBody>
      </p:sp>
      <p:sp>
        <p:nvSpPr>
          <p:cNvPr id="6" name="TextBox 5">
            <a:extLst>
              <a:ext uri="{FF2B5EF4-FFF2-40B4-BE49-F238E27FC236}">
                <a16:creationId xmlns:a16="http://schemas.microsoft.com/office/drawing/2014/main" id="{C46F357F-FCCE-4298-8EE4-0283CA4E446C}"/>
              </a:ext>
            </a:extLst>
          </p:cNvPr>
          <p:cNvSpPr txBox="1"/>
          <p:nvPr/>
        </p:nvSpPr>
        <p:spPr>
          <a:xfrm rot="20709429">
            <a:off x="10536410" y="2929507"/>
            <a:ext cx="1531188" cy="646331"/>
          </a:xfrm>
          <a:prstGeom prst="rect">
            <a:avLst/>
          </a:prstGeom>
          <a:noFill/>
        </p:spPr>
        <p:txBody>
          <a:bodyPr wrap="none" rtlCol="0">
            <a:spAutoFit/>
          </a:bodyPr>
          <a:lstStyle/>
          <a:p>
            <a:pPr algn="ctr"/>
            <a:r>
              <a:rPr lang="en-US" b="1" dirty="0"/>
              <a:t>Skip</a:t>
            </a:r>
          </a:p>
          <a:p>
            <a:pPr algn="ctr"/>
            <a:r>
              <a:rPr lang="en-US" b="1" dirty="0"/>
              <a:t>Connection!</a:t>
            </a:r>
          </a:p>
        </p:txBody>
      </p:sp>
      <p:sp>
        <p:nvSpPr>
          <p:cNvPr id="7" name="TextBox 6">
            <a:extLst>
              <a:ext uri="{FF2B5EF4-FFF2-40B4-BE49-F238E27FC236}">
                <a16:creationId xmlns:a16="http://schemas.microsoft.com/office/drawing/2014/main" id="{C454A6A9-FEB1-D8CF-52D0-F76F7B1E6847}"/>
              </a:ext>
            </a:extLst>
          </p:cNvPr>
          <p:cNvSpPr txBox="1"/>
          <p:nvPr/>
        </p:nvSpPr>
        <p:spPr>
          <a:xfrm rot="20709429">
            <a:off x="10527174" y="2920272"/>
            <a:ext cx="1531188" cy="646331"/>
          </a:xfrm>
          <a:prstGeom prst="rect">
            <a:avLst/>
          </a:prstGeom>
          <a:noFill/>
        </p:spPr>
        <p:txBody>
          <a:bodyPr wrap="none" rtlCol="0">
            <a:spAutoFit/>
          </a:bodyPr>
          <a:lstStyle/>
          <a:p>
            <a:pPr algn="ctr"/>
            <a:r>
              <a:rPr lang="en-US" b="1" dirty="0">
                <a:solidFill>
                  <a:srgbClr val="FF0000"/>
                </a:solidFill>
              </a:rPr>
              <a:t>Skip</a:t>
            </a:r>
          </a:p>
          <a:p>
            <a:pPr algn="ctr"/>
            <a:r>
              <a:rPr lang="en-US" b="1" dirty="0">
                <a:solidFill>
                  <a:srgbClr val="FF0000"/>
                </a:solidFill>
              </a:rPr>
              <a:t>Connection!</a:t>
            </a:r>
          </a:p>
        </p:txBody>
      </p:sp>
      <p:cxnSp>
        <p:nvCxnSpPr>
          <p:cNvPr id="9" name="Straight Arrow Connector 8">
            <a:extLst>
              <a:ext uri="{FF2B5EF4-FFF2-40B4-BE49-F238E27FC236}">
                <a16:creationId xmlns:a16="http://schemas.microsoft.com/office/drawing/2014/main" id="{11E0358D-63D7-39B2-A187-E621E4BA81D6}"/>
              </a:ext>
            </a:extLst>
          </p:cNvPr>
          <p:cNvCxnSpPr>
            <a:cxnSpLocks/>
          </p:cNvCxnSpPr>
          <p:nvPr/>
        </p:nvCxnSpPr>
        <p:spPr>
          <a:xfrm flipH="1">
            <a:off x="10372436" y="3232727"/>
            <a:ext cx="526473" cy="9236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6A3A939B-9FED-589A-A08A-B1039BF730E6}"/>
              </a:ext>
            </a:extLst>
          </p:cNvPr>
          <p:cNvCxnSpPr>
            <a:cxnSpLocks/>
            <a:stCxn id="7" idx="0"/>
          </p:cNvCxnSpPr>
          <p:nvPr/>
        </p:nvCxnSpPr>
        <p:spPr>
          <a:xfrm flipH="1" flipV="1">
            <a:off x="10421375" y="2173181"/>
            <a:ext cx="788608" cy="757874"/>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89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
                                        <p:tgtEl>
                                          <p:spTgt spid="6"/>
                                        </p:tgtEl>
                                      </p:cBhvr>
                                    </p:animEffect>
                                  </p:childTnLst>
                                </p:cTn>
                              </p:par>
                              <p:par>
                                <p:cTn id="11" presetID="9" presetClass="entr" presetSubtype="0" fill="hold" grpId="1"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10"/>
                                        <p:tgtEl>
                                          <p:spTgt spid="9"/>
                                        </p:tgtEl>
                                      </p:cBhvr>
                                    </p:animEffec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10"/>
                                        <p:tgtEl>
                                          <p:spTgt spid="12"/>
                                        </p:tgtEl>
                                      </p:cBhvr>
                                    </p:animEffect>
                                  </p:childTnLst>
                                </p:cTn>
                              </p:par>
                              <p:par>
                                <p:cTn id="20" presetID="9"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dissolve">
                                      <p:cBhvr>
                                        <p:cTn id="22" dur="1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dissolv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dissolv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dissolv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dissolv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EAF87-B18C-C5D3-E3CE-6E7688CE6FE0}"/>
              </a:ext>
            </a:extLst>
          </p:cNvPr>
          <p:cNvSpPr>
            <a:spLocks noGrp="1"/>
          </p:cNvSpPr>
          <p:nvPr>
            <p:ph type="title"/>
          </p:nvPr>
        </p:nvSpPr>
        <p:spPr/>
        <p:txBody>
          <a:bodyPr/>
          <a:lstStyle/>
          <a:p>
            <a:r>
              <a:rPr lang="en-US" dirty="0"/>
              <a:t>Refactoring for Function	</a:t>
            </a:r>
          </a:p>
        </p:txBody>
      </p:sp>
      <p:sp>
        <p:nvSpPr>
          <p:cNvPr id="3" name="Content Placeholder 2">
            <a:extLst>
              <a:ext uri="{FF2B5EF4-FFF2-40B4-BE49-F238E27FC236}">
                <a16:creationId xmlns:a16="http://schemas.microsoft.com/office/drawing/2014/main" id="{3D105E96-2E45-4D94-CD4D-C63D966B7B8E}"/>
              </a:ext>
            </a:extLst>
          </p:cNvPr>
          <p:cNvSpPr>
            <a:spLocks noGrp="1"/>
          </p:cNvSpPr>
          <p:nvPr>
            <p:ph sz="quarter" idx="13"/>
          </p:nvPr>
        </p:nvSpPr>
        <p:spPr/>
        <p:txBody>
          <a:bodyPr/>
          <a:lstStyle/>
          <a:p>
            <a:r>
              <a:rPr lang="en-US" dirty="0"/>
              <a:t>Lets take a look at our ”hello world” example refactored to use the Functional API</a:t>
            </a:r>
          </a:p>
          <a:p>
            <a:endParaRPr lang="en-US" dirty="0"/>
          </a:p>
          <a:p>
            <a:r>
              <a:rPr lang="en-US" dirty="0"/>
              <a:t>We’ll then practice redoing our CNN code example using the Functional API as well</a:t>
            </a:r>
          </a:p>
        </p:txBody>
      </p:sp>
      <p:sp>
        <p:nvSpPr>
          <p:cNvPr id="4" name="Slide Number Placeholder 3">
            <a:extLst>
              <a:ext uri="{FF2B5EF4-FFF2-40B4-BE49-F238E27FC236}">
                <a16:creationId xmlns:a16="http://schemas.microsoft.com/office/drawing/2014/main" id="{C9FC2571-74F8-0A35-3DAE-64B56CDE66A8}"/>
              </a:ext>
            </a:extLst>
          </p:cNvPr>
          <p:cNvSpPr>
            <a:spLocks noGrp="1"/>
          </p:cNvSpPr>
          <p:nvPr>
            <p:ph type="sldNum" sz="quarter" idx="12"/>
          </p:nvPr>
        </p:nvSpPr>
        <p:spPr/>
        <p:txBody>
          <a:bodyPr/>
          <a:lstStyle/>
          <a:p>
            <a:fld id="{22232EA5-1013-5044-9D4A-0D759FF7F5F3}" type="slidenum">
              <a:rPr lang="en-US" smtClean="0"/>
              <a:t>6</a:t>
            </a:fld>
            <a:endParaRPr lang="en-US"/>
          </a:p>
        </p:txBody>
      </p:sp>
    </p:spTree>
    <p:extLst>
      <p:ext uri="{BB962C8B-B14F-4D97-AF65-F5344CB8AC3E}">
        <p14:creationId xmlns:p14="http://schemas.microsoft.com/office/powerpoint/2010/main" val="3211906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A383-23DD-25F0-1069-93B9A280F6A5}"/>
              </a:ext>
            </a:extLst>
          </p:cNvPr>
          <p:cNvSpPr>
            <a:spLocks noGrp="1"/>
          </p:cNvSpPr>
          <p:nvPr>
            <p:ph type="title"/>
          </p:nvPr>
        </p:nvSpPr>
        <p:spPr/>
        <p:txBody>
          <a:bodyPr/>
          <a:lstStyle/>
          <a:p>
            <a:r>
              <a:rPr lang="en-US" dirty="0"/>
              <a:t>Merging Layers</a:t>
            </a:r>
          </a:p>
        </p:txBody>
      </p:sp>
      <p:sp>
        <p:nvSpPr>
          <p:cNvPr id="3" name="Content Placeholder 2">
            <a:extLst>
              <a:ext uri="{FF2B5EF4-FFF2-40B4-BE49-F238E27FC236}">
                <a16:creationId xmlns:a16="http://schemas.microsoft.com/office/drawing/2014/main" id="{0F216DA8-25C6-791A-B2EA-588958CFA330}"/>
              </a:ext>
            </a:extLst>
          </p:cNvPr>
          <p:cNvSpPr>
            <a:spLocks noGrp="1"/>
          </p:cNvSpPr>
          <p:nvPr>
            <p:ph sz="quarter" idx="13"/>
          </p:nvPr>
        </p:nvSpPr>
        <p:spPr>
          <a:xfrm>
            <a:off x="405313" y="1716946"/>
            <a:ext cx="10363827" cy="3424107"/>
          </a:xfrm>
        </p:spPr>
        <p:txBody>
          <a:bodyPr>
            <a:normAutofit lnSpcReduction="10000"/>
          </a:bodyPr>
          <a:lstStyle/>
          <a:p>
            <a:r>
              <a:rPr lang="en-US" dirty="0"/>
              <a:t>When two branches meet, we need to use a “merging layer” to combine them into one output.</a:t>
            </a:r>
          </a:p>
          <a:p>
            <a:endParaRPr lang="en-US" dirty="0"/>
          </a:p>
          <a:p>
            <a:r>
              <a:rPr lang="en-US" dirty="0"/>
              <a:t>This is done using one of the following operations on the tensor outputs of each branch: concatenate, average, maximum, minimum, add, subtract, multiply, or dot </a:t>
            </a:r>
            <a:r>
              <a:rPr lang="en-US"/>
              <a:t>(product)</a:t>
            </a:r>
            <a:endParaRPr lang="en-US" dirty="0"/>
          </a:p>
        </p:txBody>
      </p:sp>
      <p:sp>
        <p:nvSpPr>
          <p:cNvPr id="4" name="Slide Number Placeholder 3">
            <a:extLst>
              <a:ext uri="{FF2B5EF4-FFF2-40B4-BE49-F238E27FC236}">
                <a16:creationId xmlns:a16="http://schemas.microsoft.com/office/drawing/2014/main" id="{CAF12C98-29E9-2EA9-871D-9F2EB608D842}"/>
              </a:ext>
            </a:extLst>
          </p:cNvPr>
          <p:cNvSpPr>
            <a:spLocks noGrp="1"/>
          </p:cNvSpPr>
          <p:nvPr>
            <p:ph type="sldNum" sz="quarter" idx="12"/>
          </p:nvPr>
        </p:nvSpPr>
        <p:spPr/>
        <p:txBody>
          <a:bodyPr/>
          <a:lstStyle/>
          <a:p>
            <a:fld id="{22232EA5-1013-5044-9D4A-0D759FF7F5F3}" type="slidenum">
              <a:rPr lang="en-US" smtClean="0"/>
              <a:t>7</a:t>
            </a:fld>
            <a:endParaRPr lang="en-US"/>
          </a:p>
        </p:txBody>
      </p:sp>
    </p:spTree>
    <p:extLst>
      <p:ext uri="{BB962C8B-B14F-4D97-AF65-F5344CB8AC3E}">
        <p14:creationId xmlns:p14="http://schemas.microsoft.com/office/powerpoint/2010/main" val="414856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93C9-F3C6-FE8F-1F51-21BF532547A6}"/>
              </a:ext>
            </a:extLst>
          </p:cNvPr>
          <p:cNvSpPr>
            <a:spLocks noGrp="1"/>
          </p:cNvSpPr>
          <p:nvPr>
            <p:ph type="title"/>
          </p:nvPr>
        </p:nvSpPr>
        <p:spPr/>
        <p:txBody>
          <a:bodyPr/>
          <a:lstStyle/>
          <a:p>
            <a:r>
              <a:rPr lang="en-US" dirty="0"/>
              <a:t>Callbacks API</a:t>
            </a:r>
          </a:p>
        </p:txBody>
      </p:sp>
      <p:sp>
        <p:nvSpPr>
          <p:cNvPr id="3" name="Content Placeholder 2">
            <a:extLst>
              <a:ext uri="{FF2B5EF4-FFF2-40B4-BE49-F238E27FC236}">
                <a16:creationId xmlns:a16="http://schemas.microsoft.com/office/drawing/2014/main" id="{A01971D4-C97D-060A-4353-22E9AAA606AB}"/>
              </a:ext>
            </a:extLst>
          </p:cNvPr>
          <p:cNvSpPr>
            <a:spLocks noGrp="1"/>
          </p:cNvSpPr>
          <p:nvPr>
            <p:ph sz="quarter" idx="13"/>
          </p:nvPr>
        </p:nvSpPr>
        <p:spPr>
          <a:xfrm>
            <a:off x="316872" y="1716946"/>
            <a:ext cx="10363827" cy="3424107"/>
          </a:xfrm>
        </p:spPr>
        <p:txBody>
          <a:bodyPr>
            <a:normAutofit fontScale="92500" lnSpcReduction="20000"/>
          </a:bodyPr>
          <a:lstStyle/>
          <a:p>
            <a:r>
              <a:rPr lang="en-US" dirty="0"/>
              <a:t>Callbacks allow you to perform an action at the start or end of an epoch</a:t>
            </a:r>
          </a:p>
          <a:p>
            <a:endParaRPr lang="en-US" dirty="0"/>
          </a:p>
          <a:p>
            <a:r>
              <a:rPr lang="en-US" dirty="0"/>
              <a:t>Examples: Write </a:t>
            </a:r>
            <a:r>
              <a:rPr lang="en-US" dirty="0" err="1"/>
              <a:t>TensorBoard</a:t>
            </a:r>
            <a:r>
              <a:rPr lang="en-US" dirty="0"/>
              <a:t> logs, save model checkpoints, terminate training when improvement stops, adjust learning rates, view internal states</a:t>
            </a:r>
          </a:p>
          <a:p>
            <a:endParaRPr lang="en-US" dirty="0"/>
          </a:p>
          <a:p>
            <a:r>
              <a:rPr lang="en-US" dirty="0"/>
              <a:t>Custom callbacks can also be programmed if desired</a:t>
            </a:r>
          </a:p>
        </p:txBody>
      </p:sp>
      <p:sp>
        <p:nvSpPr>
          <p:cNvPr id="4" name="Slide Number Placeholder 3">
            <a:extLst>
              <a:ext uri="{FF2B5EF4-FFF2-40B4-BE49-F238E27FC236}">
                <a16:creationId xmlns:a16="http://schemas.microsoft.com/office/drawing/2014/main" id="{07383096-8768-8F70-A478-DDEE7884BC8C}"/>
              </a:ext>
            </a:extLst>
          </p:cNvPr>
          <p:cNvSpPr>
            <a:spLocks noGrp="1"/>
          </p:cNvSpPr>
          <p:nvPr>
            <p:ph type="sldNum" sz="quarter" idx="12"/>
          </p:nvPr>
        </p:nvSpPr>
        <p:spPr/>
        <p:txBody>
          <a:bodyPr/>
          <a:lstStyle/>
          <a:p>
            <a:fld id="{22232EA5-1013-5044-9D4A-0D759FF7F5F3}" type="slidenum">
              <a:rPr lang="en-US" smtClean="0"/>
              <a:t>8</a:t>
            </a:fld>
            <a:endParaRPr lang="en-US"/>
          </a:p>
        </p:txBody>
      </p:sp>
    </p:spTree>
    <p:extLst>
      <p:ext uri="{BB962C8B-B14F-4D97-AF65-F5344CB8AC3E}">
        <p14:creationId xmlns:p14="http://schemas.microsoft.com/office/powerpoint/2010/main" val="387402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CA331CA9-330E-2714-8FB0-96E5C7FF0AA7}"/>
              </a:ext>
            </a:extLst>
          </p:cNvPr>
          <p:cNvSpPr/>
          <p:nvPr/>
        </p:nvSpPr>
        <p:spPr>
          <a:xfrm>
            <a:off x="138545" y="4069635"/>
            <a:ext cx="10898910" cy="1071418"/>
          </a:xfrm>
          <a:prstGeom prst="roundRect">
            <a:avLst/>
          </a:prstGeom>
          <a:solidFill>
            <a:schemeClr val="accent5">
              <a:lumMod val="60000"/>
              <a:lumOff val="40000"/>
              <a:alpha val="346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86C17E5-74DD-FE4E-5885-2A4EE8B43D12}"/>
              </a:ext>
            </a:extLst>
          </p:cNvPr>
          <p:cNvSpPr/>
          <p:nvPr/>
        </p:nvSpPr>
        <p:spPr>
          <a:xfrm>
            <a:off x="138545" y="2792474"/>
            <a:ext cx="10898910" cy="1071418"/>
          </a:xfrm>
          <a:prstGeom prst="roundRect">
            <a:avLst/>
          </a:prstGeom>
          <a:solidFill>
            <a:schemeClr val="accent1">
              <a:alpha val="3460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9193C9-F3C6-FE8F-1F51-21BF532547A6}"/>
              </a:ext>
            </a:extLst>
          </p:cNvPr>
          <p:cNvSpPr>
            <a:spLocks noGrp="1"/>
          </p:cNvSpPr>
          <p:nvPr>
            <p:ph type="title"/>
          </p:nvPr>
        </p:nvSpPr>
        <p:spPr/>
        <p:txBody>
          <a:bodyPr/>
          <a:lstStyle/>
          <a:p>
            <a:r>
              <a:rPr lang="en-US" dirty="0"/>
              <a:t>Callbacks API</a:t>
            </a:r>
          </a:p>
        </p:txBody>
      </p:sp>
      <p:sp>
        <p:nvSpPr>
          <p:cNvPr id="3" name="Content Placeholder 2">
            <a:extLst>
              <a:ext uri="{FF2B5EF4-FFF2-40B4-BE49-F238E27FC236}">
                <a16:creationId xmlns:a16="http://schemas.microsoft.com/office/drawing/2014/main" id="{A01971D4-C97D-060A-4353-22E9AAA606AB}"/>
              </a:ext>
            </a:extLst>
          </p:cNvPr>
          <p:cNvSpPr>
            <a:spLocks noGrp="1"/>
          </p:cNvSpPr>
          <p:nvPr>
            <p:ph sz="quarter" idx="13"/>
          </p:nvPr>
        </p:nvSpPr>
        <p:spPr>
          <a:xfrm>
            <a:off x="316872" y="1716946"/>
            <a:ext cx="10363827" cy="3424107"/>
          </a:xfrm>
        </p:spPr>
        <p:txBody>
          <a:bodyPr>
            <a:normAutofit fontScale="85000" lnSpcReduction="20000"/>
          </a:bodyPr>
          <a:lstStyle/>
          <a:p>
            <a:r>
              <a:rPr lang="en-US" sz="2800" dirty="0"/>
              <a:t>Callbacks are defined as a list, and passed to the </a:t>
            </a:r>
            <a:r>
              <a:rPr lang="en-US" sz="2800" dirty="0">
                <a:latin typeface="Andale Mono" panose="020B0509000000000004" pitchFamily="49" charset="0"/>
              </a:rPr>
              <a:t>callbacks</a:t>
            </a:r>
            <a:r>
              <a:rPr lang="en-US" sz="2800" dirty="0"/>
              <a:t> parameter in </a:t>
            </a:r>
            <a:r>
              <a:rPr lang="en-US" sz="2800" dirty="0" err="1">
                <a:latin typeface="Andale Mono" panose="020B0509000000000004" pitchFamily="49" charset="0"/>
              </a:rPr>
              <a:t>model.fit</a:t>
            </a:r>
            <a:r>
              <a:rPr lang="en-US" sz="2800" dirty="0">
                <a:latin typeface="Andale Mono" panose="020B0509000000000004" pitchFamily="49" charset="0"/>
              </a:rPr>
              <a:t>(), </a:t>
            </a:r>
            <a:r>
              <a:rPr lang="en-US" sz="2800" dirty="0" err="1">
                <a:latin typeface="Andale Mono" panose="020B0509000000000004" pitchFamily="49" charset="0"/>
              </a:rPr>
              <a:t>model.evaluate</a:t>
            </a:r>
            <a:r>
              <a:rPr lang="en-US" sz="2800" dirty="0">
                <a:latin typeface="Andale Mono" panose="020B0509000000000004" pitchFamily="49" charset="0"/>
              </a:rPr>
              <a:t>()</a:t>
            </a:r>
            <a:r>
              <a:rPr lang="en-US" sz="2800" dirty="0"/>
              <a:t>, or </a:t>
            </a:r>
            <a:r>
              <a:rPr lang="en-US" sz="2800" dirty="0" err="1">
                <a:latin typeface="Andale Mono" panose="020B0509000000000004" pitchFamily="49" charset="0"/>
              </a:rPr>
              <a:t>model.predict</a:t>
            </a:r>
            <a:r>
              <a:rPr lang="en-US" sz="2800" dirty="0">
                <a:latin typeface="Andale Mono" panose="020B0509000000000004" pitchFamily="49" charset="0"/>
              </a:rPr>
              <a:t>()</a:t>
            </a:r>
          </a:p>
          <a:p>
            <a:pPr marL="0" indent="0">
              <a:buNone/>
            </a:pPr>
            <a:endParaRPr lang="en-US" sz="1800" dirty="0">
              <a:effectLst/>
              <a:latin typeface="Andale Mono" panose="020B0509000000000004" pitchFamily="49" charset="0"/>
            </a:endParaRPr>
          </a:p>
          <a:p>
            <a:pPr marL="0" indent="0">
              <a:buNone/>
            </a:pPr>
            <a:r>
              <a:rPr lang="en-US" sz="1400" dirty="0" err="1">
                <a:effectLst/>
                <a:latin typeface="Andale Mono" panose="020B0509000000000004" pitchFamily="49" charset="0"/>
              </a:rPr>
              <a:t>my_callbacks</a:t>
            </a:r>
            <a:r>
              <a:rPr lang="en-US" sz="1400" dirty="0">
                <a:latin typeface="Andale Mono" panose="020B0509000000000004" pitchFamily="49" charset="0"/>
              </a:rPr>
              <a:t> </a:t>
            </a:r>
            <a:r>
              <a:rPr lang="en-US" sz="1400" dirty="0">
                <a:effectLst/>
                <a:latin typeface="Andale Mono" panose="020B0509000000000004" pitchFamily="49" charset="0"/>
              </a:rPr>
              <a:t>=</a:t>
            </a:r>
            <a:r>
              <a:rPr lang="en-US" sz="1400" dirty="0">
                <a:latin typeface="Andale Mono" panose="020B0509000000000004" pitchFamily="49" charset="0"/>
              </a:rPr>
              <a:t> </a:t>
            </a:r>
            <a:r>
              <a:rPr lang="en-US" sz="1400" dirty="0">
                <a:effectLst/>
                <a:latin typeface="Andale Mono" panose="020B0509000000000004" pitchFamily="49" charset="0"/>
              </a:rPr>
              <a:t>[ </a:t>
            </a:r>
            <a:r>
              <a:rPr lang="en-US" sz="1400" dirty="0" err="1">
                <a:effectLst/>
                <a:latin typeface="Andale Mono" panose="020B0509000000000004" pitchFamily="49" charset="0"/>
              </a:rPr>
              <a:t>tf.keras.callbacks.EarlyStopping</a:t>
            </a:r>
            <a:r>
              <a:rPr lang="en-US" sz="1400" dirty="0">
                <a:effectLst/>
                <a:latin typeface="Andale Mono" panose="020B0509000000000004" pitchFamily="49" charset="0"/>
              </a:rPr>
              <a:t>(patience=3),</a:t>
            </a:r>
          </a:p>
          <a:p>
            <a:pPr marL="0" indent="0">
              <a:buNone/>
            </a:pPr>
            <a:r>
              <a:rPr lang="en-US" sz="1400" dirty="0">
                <a:effectLst/>
                <a:latin typeface="Andale Mono" panose="020B0509000000000004" pitchFamily="49" charset="0"/>
              </a:rPr>
              <a:t>	</a:t>
            </a:r>
            <a:r>
              <a:rPr lang="en-US" sz="1400" dirty="0" err="1">
                <a:effectLst/>
                <a:latin typeface="Andale Mono" panose="020B0509000000000004" pitchFamily="49" charset="0"/>
              </a:rPr>
              <a:t>tf.keras.callbacks.ModelCheckpoint</a:t>
            </a:r>
            <a:r>
              <a:rPr lang="en-US" sz="1400" dirty="0">
                <a:effectLst/>
                <a:latin typeface="Andale Mono" panose="020B0509000000000004" pitchFamily="49" charset="0"/>
              </a:rPr>
              <a:t>(</a:t>
            </a:r>
            <a:r>
              <a:rPr lang="en-US" sz="1400" dirty="0" err="1">
                <a:effectLst/>
                <a:latin typeface="Andale Mono" panose="020B0509000000000004" pitchFamily="49" charset="0"/>
              </a:rPr>
              <a:t>filepath</a:t>
            </a:r>
            <a:r>
              <a:rPr lang="en-US" sz="1400" dirty="0">
                <a:effectLst/>
                <a:latin typeface="Andale Mono" panose="020B0509000000000004" pitchFamily="49" charset="0"/>
              </a:rPr>
              <a:t>='model.{epoch:02d}-{val_loss:.2f}.h5’),</a:t>
            </a:r>
          </a:p>
          <a:p>
            <a:pPr marL="0" indent="0">
              <a:buNone/>
            </a:pPr>
            <a:r>
              <a:rPr lang="en-US" sz="1400" dirty="0">
                <a:latin typeface="Andale Mono" panose="020B0509000000000004" pitchFamily="49" charset="0"/>
              </a:rPr>
              <a:t>	</a:t>
            </a:r>
            <a:r>
              <a:rPr lang="en-US" sz="1400" dirty="0" err="1">
                <a:effectLst/>
                <a:latin typeface="Andale Mono" panose="020B0509000000000004" pitchFamily="49" charset="0"/>
              </a:rPr>
              <a:t>tf.keras.callbacks.TensorBoard</a:t>
            </a:r>
            <a:r>
              <a:rPr lang="en-US" sz="1400" dirty="0">
                <a:effectLst/>
                <a:latin typeface="Andale Mono" panose="020B0509000000000004" pitchFamily="49" charset="0"/>
              </a:rPr>
              <a:t>(</a:t>
            </a:r>
            <a:r>
              <a:rPr lang="en-US" sz="1400" dirty="0" err="1">
                <a:effectLst/>
                <a:latin typeface="Andale Mono" panose="020B0509000000000004" pitchFamily="49" charset="0"/>
              </a:rPr>
              <a:t>log_dir</a:t>
            </a:r>
            <a:r>
              <a:rPr lang="en-US" sz="1400" dirty="0">
                <a:effectLst/>
                <a:latin typeface="Andale Mono" panose="020B0509000000000004" pitchFamily="49" charset="0"/>
              </a:rPr>
              <a:t>='./logs’)</a:t>
            </a:r>
            <a:r>
              <a:rPr lang="en-US" sz="1400" dirty="0">
                <a:latin typeface="Andale Mono" panose="020B0509000000000004" pitchFamily="49" charset="0"/>
              </a:rPr>
              <a:t> </a:t>
            </a:r>
            <a:r>
              <a:rPr lang="en-US" sz="1400" dirty="0">
                <a:effectLst/>
                <a:latin typeface="Andale Mono" panose="020B0509000000000004" pitchFamily="49" charset="0"/>
              </a:rPr>
              <a:t>]</a:t>
            </a:r>
          </a:p>
          <a:p>
            <a:pPr marL="0" indent="0">
              <a:buNone/>
            </a:pPr>
            <a:endParaRPr lang="en-US" sz="1400" dirty="0">
              <a:latin typeface="Andale Mono" panose="020B0509000000000004" pitchFamily="49" charset="0"/>
            </a:endParaRPr>
          </a:p>
          <a:p>
            <a:pPr marL="0" indent="0">
              <a:buNone/>
            </a:pPr>
            <a:r>
              <a:rPr lang="en-US" sz="1400" dirty="0" err="1">
                <a:effectLst/>
                <a:latin typeface="Andale Mono" panose="020B0509000000000004" pitchFamily="49" charset="0"/>
              </a:rPr>
              <a:t>model.fit</a:t>
            </a:r>
            <a:r>
              <a:rPr lang="en-US" sz="1400" dirty="0">
                <a:effectLst/>
                <a:latin typeface="Andale Mono" panose="020B0509000000000004" pitchFamily="49" charset="0"/>
              </a:rPr>
              <a:t>(x, y,</a:t>
            </a:r>
            <a:r>
              <a:rPr lang="en-US" sz="1400" dirty="0">
                <a:latin typeface="Andale Mono" panose="020B0509000000000004" pitchFamily="49" charset="0"/>
              </a:rPr>
              <a:t> </a:t>
            </a:r>
            <a:r>
              <a:rPr lang="en-US" sz="1400" dirty="0">
                <a:effectLst/>
                <a:latin typeface="Andale Mono" panose="020B0509000000000004" pitchFamily="49" charset="0"/>
              </a:rPr>
              <a:t>epochs=10,</a:t>
            </a:r>
            <a:r>
              <a:rPr lang="en-US" sz="1400" dirty="0">
                <a:latin typeface="Andale Mono" panose="020B0509000000000004" pitchFamily="49" charset="0"/>
              </a:rPr>
              <a:t> </a:t>
            </a:r>
            <a:r>
              <a:rPr lang="en-US" sz="1400" dirty="0">
                <a:effectLst/>
                <a:latin typeface="Andale Mono" panose="020B0509000000000004" pitchFamily="49" charset="0"/>
              </a:rPr>
              <a:t>callbacks=</a:t>
            </a:r>
            <a:r>
              <a:rPr lang="en-US" sz="1400" dirty="0" err="1">
                <a:effectLst/>
                <a:latin typeface="Andale Mono" panose="020B0509000000000004" pitchFamily="49" charset="0"/>
              </a:rPr>
              <a:t>my_callbacks</a:t>
            </a:r>
            <a:r>
              <a:rPr lang="en-US" sz="1400" dirty="0">
                <a:effectLst/>
                <a:latin typeface="Andale Mono" panose="020B0509000000000004" pitchFamily="49" charset="0"/>
              </a:rPr>
              <a:t>, … )</a:t>
            </a:r>
          </a:p>
          <a:p>
            <a:pPr marL="0" indent="0">
              <a:buNone/>
            </a:pPr>
            <a:endParaRPr lang="en-US" sz="1400" dirty="0">
              <a:latin typeface="Andale Mono" panose="020B0509000000000004" pitchFamily="49" charset="0"/>
            </a:endParaRPr>
          </a:p>
          <a:p>
            <a:pPr marL="0" indent="0">
              <a:buNone/>
            </a:pPr>
            <a:endParaRPr lang="en-US" sz="1400" dirty="0">
              <a:latin typeface="Andale Mono" panose="020B0509000000000004" pitchFamily="49" charset="0"/>
            </a:endParaRPr>
          </a:p>
          <a:p>
            <a:pPr marL="0" indent="0">
              <a:buNone/>
            </a:pPr>
            <a:r>
              <a:rPr lang="en-US" sz="1400" dirty="0" err="1">
                <a:latin typeface="Andale Mono" panose="020B0509000000000004" pitchFamily="49" charset="0"/>
              </a:rPr>
              <a:t>my_callbacks</a:t>
            </a:r>
            <a:r>
              <a:rPr lang="en-US" sz="1400" dirty="0">
                <a:latin typeface="Andale Mono" panose="020B0509000000000004" pitchFamily="49" charset="0"/>
              </a:rPr>
              <a:t> = list( </a:t>
            </a:r>
            <a:r>
              <a:rPr lang="en-US" sz="1400" dirty="0" err="1">
                <a:latin typeface="Andale Mono" panose="020B0509000000000004" pitchFamily="49" charset="0"/>
              </a:rPr>
              <a:t>callback_early_stopping</a:t>
            </a:r>
            <a:r>
              <a:rPr lang="en-US" sz="1400" dirty="0">
                <a:latin typeface="Andale Mono" panose="020B0509000000000004" pitchFamily="49" charset="0"/>
              </a:rPr>
              <a:t>(patience=3),</a:t>
            </a:r>
          </a:p>
          <a:p>
            <a:pPr marL="0" indent="0">
              <a:buNone/>
            </a:pPr>
            <a:r>
              <a:rPr lang="en-US" sz="1400" dirty="0">
                <a:latin typeface="Andale Mono" panose="020B0509000000000004" pitchFamily="49" charset="0"/>
              </a:rPr>
              <a:t>	</a:t>
            </a:r>
            <a:r>
              <a:rPr lang="en-US" sz="1400" dirty="0" err="1">
                <a:latin typeface="Andale Mono" panose="020B0509000000000004" pitchFamily="49" charset="0"/>
              </a:rPr>
              <a:t>callback_model_checkpoint</a:t>
            </a:r>
            <a:r>
              <a:rPr lang="en-US" sz="1400" dirty="0">
                <a:latin typeface="Andale Mono" panose="020B0509000000000004" pitchFamily="49" charset="0"/>
              </a:rPr>
              <a:t>(</a:t>
            </a:r>
            <a:r>
              <a:rPr lang="en-US" sz="1400" dirty="0" err="1">
                <a:latin typeface="Andale Mono" panose="020B0509000000000004" pitchFamily="49" charset="0"/>
              </a:rPr>
              <a:t>filepath</a:t>
            </a:r>
            <a:r>
              <a:rPr lang="en-US" sz="1400" dirty="0">
                <a:latin typeface="Andale Mono" panose="020B0509000000000004" pitchFamily="49" charset="0"/>
              </a:rPr>
              <a:t>=</a:t>
            </a:r>
            <a:r>
              <a:rPr lang="en-US" sz="1400" dirty="0">
                <a:effectLst/>
                <a:latin typeface="Andale Mono" panose="020B0509000000000004" pitchFamily="49" charset="0"/>
              </a:rPr>
              <a:t>'model.{epoch:02d}-{val_loss:.2f}.h5’),</a:t>
            </a:r>
          </a:p>
          <a:p>
            <a:pPr marL="0" indent="0">
              <a:buNone/>
            </a:pPr>
            <a:r>
              <a:rPr lang="en-US" sz="1400" dirty="0">
                <a:latin typeface="Andale Mono" panose="020B0509000000000004" pitchFamily="49" charset="0"/>
              </a:rPr>
              <a:t>	</a:t>
            </a:r>
            <a:r>
              <a:rPr lang="en-US" sz="1400" dirty="0" err="1">
                <a:latin typeface="Andale Mono" panose="020B0509000000000004" pitchFamily="49" charset="0"/>
              </a:rPr>
              <a:t>callback_tensorboard</a:t>
            </a:r>
            <a:r>
              <a:rPr lang="en-US" sz="1400" dirty="0">
                <a:latin typeface="Andale Mono" panose="020B0509000000000004" pitchFamily="49" charset="0"/>
              </a:rPr>
              <a:t>(</a:t>
            </a:r>
            <a:r>
              <a:rPr lang="en-US" sz="1400" dirty="0" err="1">
                <a:latin typeface="Andale Mono" panose="020B0509000000000004" pitchFamily="49" charset="0"/>
              </a:rPr>
              <a:t>log_dir</a:t>
            </a:r>
            <a:r>
              <a:rPr lang="en-US" sz="1400" dirty="0">
                <a:latin typeface="Andale Mono" panose="020B0509000000000004" pitchFamily="49" charset="0"/>
              </a:rPr>
              <a:t>=‘./logs’) )</a:t>
            </a:r>
          </a:p>
          <a:p>
            <a:pPr marL="0" indent="0">
              <a:buNone/>
            </a:pPr>
            <a:endParaRPr lang="en-US" sz="1400" dirty="0">
              <a:latin typeface="Andale Mono" panose="020B0509000000000004" pitchFamily="49" charset="0"/>
            </a:endParaRPr>
          </a:p>
          <a:p>
            <a:pPr marL="0" indent="0">
              <a:buNone/>
            </a:pPr>
            <a:r>
              <a:rPr lang="en-US" sz="1400" dirty="0">
                <a:latin typeface="Andale Mono" panose="020B0509000000000004" pitchFamily="49" charset="0"/>
              </a:rPr>
              <a:t>model %&gt;% fit(x, y, epochs=10, callbacks=</a:t>
            </a:r>
            <a:r>
              <a:rPr lang="en-US" sz="1400" dirty="0" err="1">
                <a:latin typeface="Andale Mono" panose="020B0509000000000004" pitchFamily="49" charset="0"/>
              </a:rPr>
              <a:t>mycallbacks</a:t>
            </a:r>
            <a:r>
              <a:rPr lang="en-US" sz="1400" dirty="0">
                <a:latin typeface="Andale Mono" panose="020B0509000000000004" pitchFamily="49" charset="0"/>
              </a:rPr>
              <a:t>, … )</a:t>
            </a:r>
          </a:p>
          <a:p>
            <a:pPr marL="0" indent="0">
              <a:buNone/>
            </a:pPr>
            <a:endParaRPr lang="en-US" sz="1400" dirty="0">
              <a:latin typeface="Andale Mono" panose="020B0509000000000004" pitchFamily="49" charset="0"/>
            </a:endParaRPr>
          </a:p>
        </p:txBody>
      </p:sp>
      <p:sp>
        <p:nvSpPr>
          <p:cNvPr id="4" name="Slide Number Placeholder 3">
            <a:extLst>
              <a:ext uri="{FF2B5EF4-FFF2-40B4-BE49-F238E27FC236}">
                <a16:creationId xmlns:a16="http://schemas.microsoft.com/office/drawing/2014/main" id="{07383096-8768-8F70-A478-DDEE7884BC8C}"/>
              </a:ext>
            </a:extLst>
          </p:cNvPr>
          <p:cNvSpPr>
            <a:spLocks noGrp="1"/>
          </p:cNvSpPr>
          <p:nvPr>
            <p:ph type="sldNum" sz="quarter" idx="12"/>
          </p:nvPr>
        </p:nvSpPr>
        <p:spPr/>
        <p:txBody>
          <a:bodyPr/>
          <a:lstStyle/>
          <a:p>
            <a:fld id="{22232EA5-1013-5044-9D4A-0D759FF7F5F3}" type="slidenum">
              <a:rPr lang="en-US" smtClean="0"/>
              <a:t>9</a:t>
            </a:fld>
            <a:endParaRPr lang="en-US"/>
          </a:p>
        </p:txBody>
      </p:sp>
      <p:sp>
        <p:nvSpPr>
          <p:cNvPr id="7" name="TextBox 6">
            <a:extLst>
              <a:ext uri="{FF2B5EF4-FFF2-40B4-BE49-F238E27FC236}">
                <a16:creationId xmlns:a16="http://schemas.microsoft.com/office/drawing/2014/main" id="{D7970AAA-7BDB-46C4-8B2B-A5A31E029DA0}"/>
              </a:ext>
            </a:extLst>
          </p:cNvPr>
          <p:cNvSpPr txBox="1"/>
          <p:nvPr/>
        </p:nvSpPr>
        <p:spPr>
          <a:xfrm>
            <a:off x="10049163" y="2793447"/>
            <a:ext cx="902811" cy="369332"/>
          </a:xfrm>
          <a:prstGeom prst="rect">
            <a:avLst/>
          </a:prstGeom>
          <a:noFill/>
        </p:spPr>
        <p:txBody>
          <a:bodyPr wrap="none" rtlCol="0">
            <a:spAutoFit/>
          </a:bodyPr>
          <a:lstStyle/>
          <a:p>
            <a:r>
              <a:rPr lang="en-US" dirty="0"/>
              <a:t>Python</a:t>
            </a:r>
          </a:p>
        </p:txBody>
      </p:sp>
      <p:sp>
        <p:nvSpPr>
          <p:cNvPr id="8" name="TextBox 7">
            <a:extLst>
              <a:ext uri="{FF2B5EF4-FFF2-40B4-BE49-F238E27FC236}">
                <a16:creationId xmlns:a16="http://schemas.microsoft.com/office/drawing/2014/main" id="{6B18A11B-3B44-5B84-7A71-AD20DD564450}"/>
              </a:ext>
            </a:extLst>
          </p:cNvPr>
          <p:cNvSpPr txBox="1"/>
          <p:nvPr/>
        </p:nvSpPr>
        <p:spPr>
          <a:xfrm>
            <a:off x="10329321" y="4069635"/>
            <a:ext cx="351378" cy="369332"/>
          </a:xfrm>
          <a:prstGeom prst="rect">
            <a:avLst/>
          </a:prstGeom>
          <a:noFill/>
        </p:spPr>
        <p:txBody>
          <a:bodyPr wrap="none" rtlCol="0">
            <a:spAutoFit/>
          </a:bodyPr>
          <a:lstStyle/>
          <a:p>
            <a:r>
              <a:rPr lang="en-US" dirty="0"/>
              <a:t>R</a:t>
            </a:r>
          </a:p>
        </p:txBody>
      </p:sp>
      <p:sp>
        <p:nvSpPr>
          <p:cNvPr id="9" name="TextBox 8">
            <a:extLst>
              <a:ext uri="{FF2B5EF4-FFF2-40B4-BE49-F238E27FC236}">
                <a16:creationId xmlns:a16="http://schemas.microsoft.com/office/drawing/2014/main" id="{55061BCE-7115-C101-E4C8-47FD1689DD25}"/>
              </a:ext>
            </a:extLst>
          </p:cNvPr>
          <p:cNvSpPr txBox="1"/>
          <p:nvPr/>
        </p:nvSpPr>
        <p:spPr>
          <a:xfrm>
            <a:off x="1189190" y="5586518"/>
            <a:ext cx="9140131" cy="369332"/>
          </a:xfrm>
          <a:prstGeom prst="rect">
            <a:avLst/>
          </a:prstGeom>
          <a:noFill/>
        </p:spPr>
        <p:txBody>
          <a:bodyPr wrap="none" rtlCol="0">
            <a:spAutoFit/>
          </a:bodyPr>
          <a:lstStyle/>
          <a:p>
            <a:r>
              <a:rPr lang="en-US" i="1" dirty="0"/>
              <a:t>I recommend checking the </a:t>
            </a:r>
            <a:r>
              <a:rPr lang="en-US" i="1" dirty="0" err="1"/>
              <a:t>Keras</a:t>
            </a:r>
            <a:r>
              <a:rPr lang="en-US" i="1" dirty="0"/>
              <a:t> reference APIs for callback-specific parameter options</a:t>
            </a:r>
          </a:p>
        </p:txBody>
      </p:sp>
    </p:spTree>
    <p:extLst>
      <p:ext uri="{BB962C8B-B14F-4D97-AF65-F5344CB8AC3E}">
        <p14:creationId xmlns:p14="http://schemas.microsoft.com/office/powerpoint/2010/main" val="25305565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NIAID_Template_Samples">
  <a:themeElements>
    <a:clrScheme name="NIAID">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F6FC6"/>
      </a:hlink>
      <a:folHlink>
        <a:srgbClr val="0BD0D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ACE_IntroML_Algorithms_Part1-3_Feb252020" id="{E46E970A-501E-9F47-8475-831AFB39B013}" vid="{39A0E6F5-CFE5-6544-A438-F8A7F692BB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NIAID_Template</Template>
  <TotalTime>22891</TotalTime>
  <Words>2436</Words>
  <Application>Microsoft Macintosh PowerPoint</Application>
  <PresentationFormat>Widescreen</PresentationFormat>
  <Paragraphs>240</Paragraphs>
  <Slides>32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Andale Mono</vt:lpstr>
      <vt:lpstr>Arial</vt:lpstr>
      <vt:lpstr>Calibri</vt:lpstr>
      <vt:lpstr>Open Sans</vt:lpstr>
      <vt:lpstr>Wingdings</vt:lpstr>
      <vt:lpstr>Wingdings 2</vt:lpstr>
      <vt:lpstr>1_NIAID_Template_Samples</vt:lpstr>
      <vt:lpstr>Intermediate Deep Learning with Tensorflow and Keras</vt:lpstr>
      <vt:lpstr>For Today’s Training</vt:lpstr>
      <vt:lpstr>Some topics to continue your Tensorflow+Keras journey…</vt:lpstr>
      <vt:lpstr>Keras Models Come in Three Flavors</vt:lpstr>
      <vt:lpstr>The Functional API</vt:lpstr>
      <vt:lpstr>Refactoring for Function </vt:lpstr>
      <vt:lpstr>Merging Layers</vt:lpstr>
      <vt:lpstr>Callbacks API</vt:lpstr>
      <vt:lpstr>Callbacks API</vt:lpstr>
      <vt:lpstr>Exercise</vt:lpstr>
      <vt:lpstr>PowerPoint Presentation</vt:lpstr>
      <vt:lpstr>PowerPoint Presentation</vt:lpstr>
      <vt:lpstr>PowerPoint Presentation</vt:lpstr>
      <vt:lpstr>PowerPoint Presentation</vt:lpstr>
      <vt:lpstr>Resources to Continue Learning</vt:lpstr>
      <vt:lpstr>PowerPoint Presentation</vt:lpstr>
      <vt:lpstr>Bonus Topic: How do we visualize results?</vt:lpstr>
      <vt:lpstr>What is dimensionality reduction (DR) again?</vt:lpstr>
      <vt:lpstr>So what’s wrong with good old PCA? </vt:lpstr>
      <vt:lpstr>Where PCA has some trouble... </vt:lpstr>
      <vt:lpstr>Where PCA has some trouble... </vt:lpstr>
      <vt:lpstr>t-Distributed Stochastic Neighbor Embedding (t-SNE)</vt:lpstr>
      <vt:lpstr>Basic concept of t-SNE</vt:lpstr>
      <vt:lpstr>Barnes-Hut approximation  (BH-SNE)</vt:lpstr>
      <vt:lpstr>How you initialize values is important!</vt:lpstr>
      <vt:lpstr>t-SNE on the double swiss roll…</vt:lpstr>
      <vt:lpstr>Trying some different parameters…</vt:lpstr>
      <vt:lpstr>A look at some biological data from Mahfouz et al. 2015</vt:lpstr>
      <vt:lpstr>Embeddings for the human brain data</vt:lpstr>
      <vt:lpstr>Running t-SNE in Code:</vt:lpstr>
      <vt:lpstr>Some newer DR methods to check out…</vt:lpstr>
      <vt:lpstr>Some newer DR methods to check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Machine Learning Deep Learning</dc:title>
  <dc:creator>Veltri, Daniel (NIH/NIAID) [C]</dc:creator>
  <cp:lastModifiedBy>Veltri, Daniel (NIH/NIAID) [E]</cp:lastModifiedBy>
  <cp:revision>296</cp:revision>
  <dcterms:created xsi:type="dcterms:W3CDTF">2018-01-23T18:45:19Z</dcterms:created>
  <dcterms:modified xsi:type="dcterms:W3CDTF">2022-09-26T14:39:13Z</dcterms:modified>
</cp:coreProperties>
</file>